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1"/>
  </p:notesMasterIdLst>
  <p:sldIdLst>
    <p:sldId id="261" r:id="rId2"/>
    <p:sldId id="263" r:id="rId3"/>
    <p:sldId id="309" r:id="rId4"/>
    <p:sldId id="293" r:id="rId5"/>
    <p:sldId id="264" r:id="rId6"/>
    <p:sldId id="266" r:id="rId7"/>
    <p:sldId id="296" r:id="rId8"/>
    <p:sldId id="294" r:id="rId9"/>
    <p:sldId id="269" r:id="rId10"/>
    <p:sldId id="297" r:id="rId11"/>
    <p:sldId id="271" r:id="rId12"/>
    <p:sldId id="298" r:id="rId13"/>
    <p:sldId id="311" r:id="rId14"/>
    <p:sldId id="275" r:id="rId15"/>
    <p:sldId id="299" r:id="rId16"/>
    <p:sldId id="300" r:id="rId17"/>
    <p:sldId id="288" r:id="rId18"/>
    <p:sldId id="307" r:id="rId19"/>
    <p:sldId id="308" r:id="rId20"/>
  </p:sldIdLst>
  <p:sldSz cx="12192000" cy="6858000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248"/>
    <p:restoredTop sz="93469" autoAdjust="0"/>
  </p:normalViewPr>
  <p:slideViewPr>
    <p:cSldViewPr snapToGrid="0" snapToObjects="1">
      <p:cViewPr varScale="1">
        <p:scale>
          <a:sx n="119" d="100"/>
          <a:sy n="119" d="100"/>
        </p:scale>
        <p:origin x="624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4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3E5024F-39FC-0B45-A0DF-D5703FB631C6}" type="datetimeFigureOut">
              <a:rPr lang="en-US" smtClean="0"/>
              <a:t>4/11/25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5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4" y="9428585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D3CEA94-ABC4-3B40-9A23-6DA893C033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5204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3CEA94-ABC4-3B40-9A23-6DA893C033CD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32260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4/11/25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4/11/25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4/11/25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4/11/25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4/11/25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4/11/25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4/11/25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4/11/25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4/11/25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4/11/25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4/11/25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4/11/25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4/11/25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4/11/25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4/11/25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4/11/25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4/11/25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3359" y="2096309"/>
            <a:ext cx="9182420" cy="2706212"/>
          </a:xfrm>
        </p:spPr>
        <p:txBody>
          <a:bodyPr/>
          <a:lstStyle/>
          <a:p>
            <a:br>
              <a:rPr lang="bg-BG" sz="3600" b="1" dirty="0">
                <a:solidFill>
                  <a:schemeClr val="accent2"/>
                </a:solidFill>
                <a:latin typeface="Calibri" charset="0"/>
                <a:ea typeface="Calibri" charset="0"/>
                <a:cs typeface="Calibri" charset="0"/>
              </a:rPr>
            </a:br>
            <a:br>
              <a:rPr lang="bg-BG" sz="3600" b="1" dirty="0">
                <a:solidFill>
                  <a:schemeClr val="accent2"/>
                </a:solidFill>
                <a:latin typeface="Calibri" charset="0"/>
                <a:ea typeface="Calibri" charset="0"/>
                <a:cs typeface="Calibri" charset="0"/>
              </a:rPr>
            </a:br>
            <a:br>
              <a:rPr lang="bg-BG" sz="3600" b="1" dirty="0">
                <a:solidFill>
                  <a:schemeClr val="accent2"/>
                </a:solidFill>
                <a:latin typeface="Calibri" charset="0"/>
                <a:ea typeface="Calibri" charset="0"/>
                <a:cs typeface="Calibri" charset="0"/>
              </a:rPr>
            </a:br>
            <a:br>
              <a:rPr lang="bg-BG" sz="3600" b="1" dirty="0">
                <a:solidFill>
                  <a:schemeClr val="accent2"/>
                </a:solidFill>
                <a:latin typeface="Calibri" charset="0"/>
                <a:ea typeface="Calibri" charset="0"/>
                <a:cs typeface="Calibri" charset="0"/>
              </a:rPr>
            </a:br>
            <a:br>
              <a:rPr lang="bg-BG" sz="3600" b="1" dirty="0">
                <a:solidFill>
                  <a:schemeClr val="accent2"/>
                </a:solidFill>
                <a:latin typeface="Calibri" charset="0"/>
                <a:ea typeface="Calibri" charset="0"/>
                <a:cs typeface="Calibri" charset="0"/>
              </a:rPr>
            </a:br>
            <a:br>
              <a:rPr lang="bg-BG" sz="3600" b="1" dirty="0">
                <a:solidFill>
                  <a:schemeClr val="accent2"/>
                </a:solidFill>
                <a:latin typeface="Calibri" charset="0"/>
                <a:ea typeface="Calibri" charset="0"/>
                <a:cs typeface="Calibri" charset="0"/>
              </a:rPr>
            </a:br>
            <a:br>
              <a:rPr lang="bg-BG" sz="3600" b="1" dirty="0">
                <a:solidFill>
                  <a:schemeClr val="accent2"/>
                </a:solidFill>
                <a:latin typeface="Calibri" charset="0"/>
                <a:ea typeface="Calibri" charset="0"/>
                <a:cs typeface="Calibri" charset="0"/>
              </a:rPr>
            </a:br>
            <a:br>
              <a:rPr lang="bg-BG" sz="3600" b="1" dirty="0">
                <a:solidFill>
                  <a:schemeClr val="accent2"/>
                </a:solidFill>
                <a:latin typeface="Calibri" charset="0"/>
                <a:ea typeface="Calibri" charset="0"/>
                <a:cs typeface="Calibri" charset="0"/>
              </a:rPr>
            </a:br>
            <a:br>
              <a:rPr lang="bg-BG" sz="3600" b="1" dirty="0">
                <a:solidFill>
                  <a:schemeClr val="accent2"/>
                </a:solidFill>
                <a:latin typeface="Calibri" charset="0"/>
                <a:ea typeface="Calibri" charset="0"/>
                <a:cs typeface="Calibri" charset="0"/>
              </a:rPr>
            </a:br>
            <a:br>
              <a:rPr lang="bg-BG" sz="3600" b="1" dirty="0">
                <a:solidFill>
                  <a:schemeClr val="accent2"/>
                </a:solidFill>
                <a:latin typeface="Calibri" charset="0"/>
                <a:ea typeface="Calibri" charset="0"/>
                <a:cs typeface="Calibri" charset="0"/>
              </a:rPr>
            </a:br>
            <a:br>
              <a:rPr lang="bg-BG" sz="3600" b="1" dirty="0">
                <a:solidFill>
                  <a:schemeClr val="accent2"/>
                </a:solidFill>
                <a:latin typeface="Calibri" charset="0"/>
                <a:ea typeface="Calibri" charset="0"/>
                <a:cs typeface="Calibri" charset="0"/>
              </a:rPr>
            </a:br>
            <a:br>
              <a:rPr lang="bg-BG" sz="3600" b="1" dirty="0">
                <a:solidFill>
                  <a:schemeClr val="accent2"/>
                </a:solidFill>
                <a:latin typeface="Calibri" charset="0"/>
                <a:ea typeface="Calibri" charset="0"/>
                <a:cs typeface="Calibri" charset="0"/>
              </a:rPr>
            </a:br>
            <a:br>
              <a:rPr lang="bg-BG" sz="3600" b="1" dirty="0">
                <a:solidFill>
                  <a:schemeClr val="accent2"/>
                </a:solidFill>
                <a:latin typeface="Calibri" charset="0"/>
                <a:ea typeface="Calibri" charset="0"/>
                <a:cs typeface="Calibri" charset="0"/>
              </a:rPr>
            </a:br>
            <a:br>
              <a:rPr lang="bg-BG" sz="3600" b="1" dirty="0">
                <a:solidFill>
                  <a:schemeClr val="accent2"/>
                </a:solidFill>
                <a:latin typeface="Calibri" charset="0"/>
                <a:ea typeface="Calibri" charset="0"/>
                <a:cs typeface="Calibri" charset="0"/>
              </a:rPr>
            </a:br>
            <a:br>
              <a:rPr lang="bg-BG" sz="3600" b="1" dirty="0">
                <a:solidFill>
                  <a:schemeClr val="accent2"/>
                </a:solidFill>
                <a:latin typeface="Calibri" charset="0"/>
                <a:ea typeface="Calibri" charset="0"/>
                <a:cs typeface="Calibri" charset="0"/>
              </a:rPr>
            </a:br>
            <a:br>
              <a:rPr lang="bg-BG" sz="3600" b="1" dirty="0">
                <a:solidFill>
                  <a:schemeClr val="accent2"/>
                </a:solidFill>
                <a:latin typeface="Calibri" charset="0"/>
                <a:ea typeface="Calibri" charset="0"/>
                <a:cs typeface="Calibri" charset="0"/>
              </a:rPr>
            </a:br>
            <a:br>
              <a:rPr lang="bg-BG" sz="3600" b="1" dirty="0">
                <a:solidFill>
                  <a:schemeClr val="accent2"/>
                </a:solidFill>
                <a:latin typeface="Calibri" charset="0"/>
                <a:ea typeface="Calibri" charset="0"/>
                <a:cs typeface="Calibri" charset="0"/>
              </a:rPr>
            </a:br>
            <a:br>
              <a:rPr lang="bg-BG" sz="3600" b="1" dirty="0">
                <a:solidFill>
                  <a:schemeClr val="accent2"/>
                </a:solidFill>
                <a:latin typeface="Calibri" charset="0"/>
                <a:ea typeface="Calibri" charset="0"/>
                <a:cs typeface="Calibri" charset="0"/>
              </a:rPr>
            </a:br>
            <a:br>
              <a:rPr lang="bg-BG" sz="3600" b="1" dirty="0">
                <a:solidFill>
                  <a:schemeClr val="accent2"/>
                </a:solidFill>
                <a:latin typeface="Calibri" charset="0"/>
                <a:ea typeface="Calibri" charset="0"/>
                <a:cs typeface="Calibri" charset="0"/>
              </a:rPr>
            </a:br>
            <a:br>
              <a:rPr lang="bg-BG" sz="3600" b="1" dirty="0">
                <a:solidFill>
                  <a:schemeClr val="accent2"/>
                </a:solidFill>
                <a:latin typeface="Calibri" charset="0"/>
                <a:ea typeface="Calibri" charset="0"/>
                <a:cs typeface="Calibri" charset="0"/>
              </a:rPr>
            </a:br>
            <a:br>
              <a:rPr lang="bg-BG" sz="3600" b="1" dirty="0">
                <a:solidFill>
                  <a:schemeClr val="accent2"/>
                </a:solidFill>
                <a:latin typeface="Calibri" charset="0"/>
                <a:ea typeface="Calibri" charset="0"/>
                <a:cs typeface="Calibri" charset="0"/>
              </a:rPr>
            </a:br>
            <a:r>
              <a:rPr lang="bg-BG" sz="3600" b="1" dirty="0">
                <a:solidFill>
                  <a:schemeClr val="accent2"/>
                </a:solidFill>
                <a:latin typeface="Calibri" charset="0"/>
                <a:ea typeface="Calibri" charset="0"/>
                <a:cs typeface="Calibri" charset="0"/>
              </a:rPr>
              <a:t>МЕРКИ,</a:t>
            </a:r>
            <a:br>
              <a:rPr lang="bg-BG" sz="3600" b="1" dirty="0">
                <a:solidFill>
                  <a:schemeClr val="accent2"/>
                </a:solidFill>
                <a:latin typeface="Calibri" charset="0"/>
                <a:ea typeface="Calibri" charset="0"/>
                <a:cs typeface="Calibri" charset="0"/>
              </a:rPr>
            </a:br>
            <a:r>
              <a:rPr lang="bg-BG" sz="3600" b="1" dirty="0">
                <a:solidFill>
                  <a:schemeClr val="accent2"/>
                </a:solidFill>
                <a:latin typeface="Calibri" charset="0"/>
                <a:ea typeface="Calibri" charset="0"/>
                <a:cs typeface="Calibri" charset="0"/>
              </a:rPr>
              <a:t>ВКЛЮЧЕНИ В СТРАТЕГИЯТА ЗА ВОМР</a:t>
            </a:r>
            <a:r>
              <a:rPr lang="en-US" sz="3600" b="1" dirty="0">
                <a:solidFill>
                  <a:schemeClr val="accent2"/>
                </a:solidFill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bg-BG" sz="3600" b="1" dirty="0">
                <a:solidFill>
                  <a:schemeClr val="accent2"/>
                </a:solidFill>
                <a:latin typeface="Calibri" charset="0"/>
                <a:ea typeface="Calibri" charset="0"/>
                <a:cs typeface="Calibri" charset="0"/>
              </a:rPr>
              <a:t>ЗА ПРОГРАМЕН ПЕРИОД 2021-2027 Г.</a:t>
            </a:r>
            <a:br>
              <a:rPr lang="bg-BG" sz="3600" b="1" dirty="0">
                <a:solidFill>
                  <a:schemeClr val="accent2"/>
                </a:solidFill>
                <a:latin typeface="Calibri" charset="0"/>
                <a:ea typeface="Calibri" charset="0"/>
                <a:cs typeface="Calibri" charset="0"/>
              </a:rPr>
            </a:br>
            <a:br>
              <a:rPr lang="bg-BG" sz="3600" b="1" dirty="0">
                <a:solidFill>
                  <a:schemeClr val="accent2"/>
                </a:solidFill>
                <a:latin typeface="Calibri" charset="0"/>
                <a:ea typeface="Calibri" charset="0"/>
                <a:cs typeface="Calibri" charset="0"/>
              </a:rPr>
            </a:br>
            <a:endParaRPr lang="en-US" sz="3600" b="1" dirty="0">
              <a:solidFill>
                <a:schemeClr val="accent2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83578" y="3978876"/>
            <a:ext cx="8390425" cy="1096899"/>
          </a:xfrm>
        </p:spPr>
        <p:txBody>
          <a:bodyPr>
            <a:noAutofit/>
          </a:bodyPr>
          <a:lstStyle/>
          <a:p>
            <a:r>
              <a:rPr lang="bg-BG" sz="3600" b="1" dirty="0">
                <a:latin typeface="Calibri" charset="0"/>
                <a:ea typeface="Calibri" charset="0"/>
                <a:cs typeface="Calibri" charset="0"/>
              </a:rPr>
              <a:t>“МИГ ПОМОРИЕ”</a:t>
            </a:r>
            <a:endParaRPr lang="en-US" sz="3600" b="1" dirty="0">
              <a:latin typeface="Calibri" charset="0"/>
              <a:ea typeface="Calibri" charset="0"/>
              <a:cs typeface="Calibri" charset="0"/>
            </a:endParaRPr>
          </a:p>
        </p:txBody>
      </p:sp>
      <p:cxnSp>
        <p:nvCxnSpPr>
          <p:cNvPr id="4" name="Straight Connector 3"/>
          <p:cNvCxnSpPr/>
          <p:nvPr/>
        </p:nvCxnSpPr>
        <p:spPr>
          <a:xfrm>
            <a:off x="708917" y="3867666"/>
            <a:ext cx="8805786" cy="0"/>
          </a:xfrm>
          <a:prstGeom prst="line">
            <a:avLst/>
          </a:prstGeom>
          <a:ln w="381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2767306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452063" y="470574"/>
            <a:ext cx="9100728" cy="1025620"/>
          </a:xfrm>
          <a:prstGeom prst="roundRect">
            <a:avLst/>
          </a:prstGeom>
          <a:effectLst>
            <a:reflection blurRad="6350" stA="52000" endA="300" endPos="350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501491" y="509813"/>
            <a:ext cx="9470848" cy="954107"/>
          </a:xfrm>
          <a:prstGeom prst="rect">
            <a:avLst/>
          </a:prstGeom>
          <a:noFill/>
          <a:effectLst>
            <a:reflection blurRad="6350" stA="52000" endA="300" endPos="35000" dir="5400000" sy="-100000" algn="bl" rotWithShape="0"/>
          </a:effectLst>
        </p:spPr>
        <p:txBody>
          <a:bodyPr wrap="square" rtlCol="0">
            <a:spAutoFit/>
          </a:bodyPr>
          <a:lstStyle/>
          <a:p>
            <a:r>
              <a:rPr lang="ru-RU" sz="2800" b="1" dirty="0">
                <a:solidFill>
                  <a:srgbClr val="FFFF00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latin typeface="Calibri" charset="0"/>
                <a:ea typeface="Calibri" charset="0"/>
                <a:cs typeface="Calibri" charset="0"/>
              </a:rPr>
              <a:t>II.Г.3 - Инвестиции за неселскостопански дейности в селските райони</a:t>
            </a:r>
            <a:endParaRPr lang="en-US" sz="2800" b="1" dirty="0">
              <a:solidFill>
                <a:srgbClr val="FFFF00"/>
              </a:solidFill>
              <a:effectLst>
                <a:outerShdw blurRad="50800" dist="38100" algn="l" rotWithShape="0">
                  <a:prstClr val="black">
                    <a:alpha val="40000"/>
                  </a:prstClr>
                </a:outerShdw>
              </a:effectLst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452062" y="1808359"/>
            <a:ext cx="10596937" cy="46166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lang="bg-BG" b="1" u="sng" dirty="0">
                <a:latin typeface="Calibri" charset="0"/>
                <a:ea typeface="Calibri" charset="0"/>
                <a:cs typeface="Calibri" charset="0"/>
              </a:rPr>
              <a:t>Допустими дейности:</a:t>
            </a:r>
          </a:p>
          <a:p>
            <a:endParaRPr lang="bg-BG" sz="1200" dirty="0">
              <a:latin typeface="Calibri" charset="0"/>
              <a:cs typeface="Calibri" charset="0"/>
            </a:endParaRPr>
          </a:p>
          <a:p>
            <a:r>
              <a:rPr lang="ru-RU" sz="1400" dirty="0">
                <a:latin typeface="+mj-lt"/>
              </a:rPr>
              <a:t>• Производство или продажба на продукти, които не са включени в Приложение 1 от Договора</a:t>
            </a:r>
          </a:p>
          <a:p>
            <a:r>
              <a:rPr lang="ru-RU" sz="1400" dirty="0">
                <a:latin typeface="+mj-lt"/>
              </a:rPr>
              <a:t>за функциониране на Европейския съюз (независимо от вложените продукти и материали);</a:t>
            </a:r>
          </a:p>
          <a:p>
            <a:r>
              <a:rPr lang="ru-RU" sz="1400" dirty="0">
                <a:latin typeface="+mj-lt"/>
              </a:rPr>
              <a:t>• Развитие на услуги във всички сектори (например: грижи за деца, възрастни хора, хора с</a:t>
            </a:r>
          </a:p>
          <a:p>
            <a:r>
              <a:rPr lang="ru-RU" sz="1400" dirty="0">
                <a:latin typeface="+mj-lt"/>
              </a:rPr>
              <a:t>увреждания, здравни услуги, счетоводство и одиторски услуги, ветеринарни дейности и услуги</a:t>
            </a:r>
          </a:p>
          <a:p>
            <a:r>
              <a:rPr lang="ru-RU" sz="1400" dirty="0">
                <a:latin typeface="+mj-lt"/>
              </a:rPr>
              <a:t>базирани на ИТ и др.;</a:t>
            </a:r>
          </a:p>
          <a:p>
            <a:r>
              <a:rPr lang="ru-RU" sz="1400" dirty="0">
                <a:latin typeface="+mj-lt"/>
              </a:rPr>
              <a:t>• Производство на енергия от възобновяеми енергийни източници за собствено потребление;</a:t>
            </a:r>
          </a:p>
          <a:p>
            <a:r>
              <a:rPr lang="ru-RU" sz="1400" dirty="0">
                <a:latin typeface="+mj-lt"/>
              </a:rPr>
              <a:t>• Развитие на занаяти и други неземеделски дейности.</a:t>
            </a:r>
          </a:p>
          <a:p>
            <a:r>
              <a:rPr lang="ru-RU" sz="1400" dirty="0">
                <a:latin typeface="+mj-lt"/>
              </a:rPr>
              <a:t>В рамките на подмярката не се финансират дейности, които водят до осъществяване на</a:t>
            </a:r>
          </a:p>
          <a:p>
            <a:r>
              <a:rPr lang="ru-RU" sz="1400" dirty="0">
                <a:latin typeface="+mj-lt"/>
              </a:rPr>
              <a:t>селскостопанска дейност или резултата от дейността е продукт, включен в Приложение I на</a:t>
            </a:r>
          </a:p>
          <a:p>
            <a:r>
              <a:rPr lang="ru-RU" sz="1400" dirty="0">
                <a:latin typeface="+mj-lt"/>
              </a:rPr>
              <a:t>Договора за функциониране на Европейския съюз.</a:t>
            </a:r>
          </a:p>
          <a:p>
            <a:endParaRPr lang="ru-RU" sz="1400" dirty="0">
              <a:effectLst/>
              <a:latin typeface="+mj-lt"/>
              <a:ea typeface="Calibri" charset="0"/>
              <a:cs typeface="Calibri" charset="0"/>
            </a:endParaRPr>
          </a:p>
          <a:p>
            <a:pPr lvl="0"/>
            <a:r>
              <a:rPr lang="ru-RU" sz="1400" dirty="0">
                <a:solidFill>
                  <a:prstClr val="black"/>
                </a:solidFill>
                <a:latin typeface="+mj-lt"/>
                <a:ea typeface="Calibri" charset="0"/>
                <a:cs typeface="Calibri" charset="0"/>
              </a:rPr>
              <a:t>· Финансовата помощ е в размер до 65% от общия размер на допустимите за финансово</a:t>
            </a:r>
          </a:p>
          <a:p>
            <a:pPr lvl="0"/>
            <a:r>
              <a:rPr lang="ru-RU" sz="1400" dirty="0">
                <a:solidFill>
                  <a:prstClr val="black"/>
                </a:solidFill>
                <a:latin typeface="+mj-lt"/>
                <a:ea typeface="Calibri" charset="0"/>
                <a:cs typeface="Calibri" charset="0"/>
              </a:rPr>
              <a:t>подпомагане разходи.</a:t>
            </a:r>
          </a:p>
          <a:p>
            <a:pPr lvl="0"/>
            <a:endParaRPr lang="ru-RU" sz="1400" dirty="0">
              <a:solidFill>
                <a:prstClr val="black"/>
              </a:solidFill>
              <a:latin typeface="+mj-lt"/>
              <a:ea typeface="Calibri" charset="0"/>
              <a:cs typeface="Calibri" charset="0"/>
            </a:endParaRPr>
          </a:p>
          <a:p>
            <a:pPr lvl="0"/>
            <a:r>
              <a:rPr lang="ru-RU" sz="1400" b="1" dirty="0">
                <a:solidFill>
                  <a:prstClr val="black"/>
                </a:solidFill>
                <a:latin typeface="+mj-lt"/>
              </a:rPr>
              <a:t>Недопустими дейности и разходи:</a:t>
            </a:r>
          </a:p>
          <a:p>
            <a:pPr lvl="0"/>
            <a:endParaRPr lang="ru-RU" sz="1400" dirty="0">
              <a:solidFill>
                <a:prstClr val="black"/>
              </a:solidFill>
              <a:latin typeface="+mj-lt"/>
            </a:endParaRPr>
          </a:p>
          <a:p>
            <a:pPr lvl="0"/>
            <a:r>
              <a:rPr lang="ru-RU" sz="1400" dirty="0">
                <a:solidFill>
                  <a:prstClr val="black"/>
                </a:solidFill>
                <a:latin typeface="+mj-lt"/>
              </a:rPr>
              <a:t>- туристически дейности свързани с изграждане/ремонт/реконструкция на места за</a:t>
            </a:r>
          </a:p>
          <a:p>
            <a:pPr lvl="0"/>
            <a:r>
              <a:rPr lang="bg-BG" sz="1400" dirty="0">
                <a:solidFill>
                  <a:prstClr val="black"/>
                </a:solidFill>
                <a:latin typeface="+mj-lt"/>
              </a:rPr>
              <a:t>Настаняване.</a:t>
            </a:r>
            <a:endParaRPr lang="bg-BG" sz="1400" dirty="0">
              <a:solidFill>
                <a:prstClr val="black"/>
              </a:solidFill>
              <a:latin typeface="+mj-lt"/>
              <a:ea typeface="Calibri" charset="0"/>
              <a:cs typeface="Calibri" charset="0"/>
            </a:endParaRPr>
          </a:p>
          <a:p>
            <a:endParaRPr lang="bg-BG" sz="1200" dirty="0">
              <a:effectLst/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0182675" y="418976"/>
            <a:ext cx="199125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bg-BG" b="1" dirty="0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rPr>
              <a:t>СПРЗСР 2023-202</a:t>
            </a:r>
            <a:r>
              <a:rPr lang="en-US" b="1" dirty="0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rPr>
              <a:t>7</a:t>
            </a:r>
            <a:endParaRPr lang="bg-BG" b="1" dirty="0">
              <a:solidFill>
                <a:schemeClr val="bg1"/>
              </a:solidFill>
              <a:latin typeface="Calibri" charset="0"/>
              <a:ea typeface="Calibri" charset="0"/>
              <a:cs typeface="Calibri" charset="0"/>
            </a:endParaRPr>
          </a:p>
          <a:p>
            <a:pPr algn="r"/>
            <a:r>
              <a:rPr lang="bg-BG" b="1" dirty="0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rPr>
              <a:t>/ЕЗФРСР/</a:t>
            </a:r>
            <a:endParaRPr lang="en-US" b="1" dirty="0">
              <a:solidFill>
                <a:schemeClr val="bg1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6" name="Triangle 5"/>
          <p:cNvSpPr/>
          <p:nvPr/>
        </p:nvSpPr>
        <p:spPr>
          <a:xfrm rot="5400000">
            <a:off x="-245350" y="845016"/>
            <a:ext cx="1025621" cy="276740"/>
          </a:xfrm>
          <a:prstGeom prst="triangle">
            <a:avLst/>
          </a:prstGeom>
          <a:effectLst>
            <a:reflection blurRad="6350" stA="52000" endA="300" endPos="350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345918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452063" y="470574"/>
            <a:ext cx="8928605" cy="1239568"/>
          </a:xfrm>
          <a:prstGeom prst="roundRect">
            <a:avLst/>
          </a:prstGeom>
          <a:effectLst>
            <a:reflection blurRad="6350" stA="52000" endA="300" endPos="350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501491" y="509813"/>
            <a:ext cx="8986754" cy="830997"/>
          </a:xfrm>
          <a:prstGeom prst="rect">
            <a:avLst/>
          </a:prstGeom>
          <a:noFill/>
          <a:effectLst>
            <a:reflection blurRad="6350" stA="52000" endA="300" endPos="35000" dir="5400000" sy="-100000" algn="bl" rotWithShape="0"/>
          </a:effectLst>
        </p:spPr>
        <p:txBody>
          <a:bodyPr wrap="square" rtlCol="0">
            <a:spAutoFit/>
          </a:bodyPr>
          <a:lstStyle/>
          <a:p>
            <a:r>
              <a:rPr lang="ru-RU" sz="2400" b="1" dirty="0">
                <a:solidFill>
                  <a:srgbClr val="FFFF00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latin typeface="Calibri" charset="0"/>
                <a:ea typeface="Calibri" charset="0"/>
                <a:cs typeface="Calibri" charset="0"/>
              </a:rPr>
              <a:t>II.Г.6 - Инвестиции в основни услуги и дребни по мащаби инфраструктура в селските райони</a:t>
            </a:r>
            <a:endParaRPr lang="en-US" sz="2400" b="1" dirty="0">
              <a:solidFill>
                <a:srgbClr val="FFFF00"/>
              </a:solidFill>
              <a:effectLst>
                <a:outerShdw blurRad="50800" dist="38100" algn="l" rotWithShape="0">
                  <a:prstClr val="black">
                    <a:alpha val="40000"/>
                  </a:prstClr>
                </a:outerShdw>
              </a:effectLst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501491" y="2002954"/>
            <a:ext cx="9552615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bg-BG" b="1" u="sng" dirty="0">
                <a:latin typeface="Calibri" charset="0"/>
                <a:ea typeface="Calibri" charset="0"/>
                <a:cs typeface="Calibri" charset="0"/>
              </a:rPr>
              <a:t>Допустими кандидати:</a:t>
            </a:r>
          </a:p>
          <a:p>
            <a:endParaRPr lang="bg-BG" sz="1400" dirty="0">
              <a:latin typeface="+mj-lt"/>
              <a:ea typeface="Calibri" charset="0"/>
              <a:cs typeface="Calibri" charset="0"/>
            </a:endParaRPr>
          </a:p>
          <a:p>
            <a:r>
              <a:rPr lang="bg-BG" sz="1400" dirty="0">
                <a:latin typeface="+mj-lt"/>
                <a:ea typeface="Calibri" charset="0"/>
                <a:cs typeface="Calibri" charset="0"/>
              </a:rPr>
              <a:t>-</a:t>
            </a:r>
            <a:r>
              <a:rPr lang="ru-RU" sz="1400" dirty="0">
                <a:latin typeface="+mj-lt"/>
              </a:rPr>
              <a:t>Допустими за подпомагане са общини на територията на селските райони в страната</a:t>
            </a:r>
          </a:p>
          <a:p>
            <a:endParaRPr lang="ru-RU" sz="1400" dirty="0">
              <a:latin typeface="+mj-lt"/>
            </a:endParaRPr>
          </a:p>
          <a:p>
            <a:r>
              <a:rPr lang="ru-RU" sz="1400" dirty="0">
                <a:latin typeface="+mj-lt"/>
              </a:rPr>
              <a:t> Дейностите трябва да се изпълняват на територията на селските райони на Република България; да отговарят</a:t>
            </a:r>
          </a:p>
          <a:p>
            <a:r>
              <a:rPr lang="ru-RU" sz="1400" dirty="0">
                <a:latin typeface="+mj-lt"/>
              </a:rPr>
              <a:t>на дефиницията за дребна по мащаби инфраструктура; предвидените по тях дейности да се</a:t>
            </a:r>
          </a:p>
          <a:p>
            <a:r>
              <a:rPr lang="ru-RU" sz="1400" dirty="0">
                <a:latin typeface="+mj-lt"/>
              </a:rPr>
              <a:t>изпълняват в съответствие с плана за интегрирано развитие на съответната община, а ако</a:t>
            </a:r>
          </a:p>
          <a:p>
            <a:r>
              <a:rPr lang="ru-RU" sz="1400" dirty="0">
                <a:latin typeface="+mj-lt"/>
              </a:rPr>
              <a:t>съществува стратегия за местно развитие да са съгласувани и с нея; да нямат отрицателно</a:t>
            </a:r>
          </a:p>
          <a:p>
            <a:r>
              <a:rPr lang="ru-RU" sz="1400" dirty="0">
                <a:latin typeface="+mj-lt"/>
              </a:rPr>
              <a:t>въздействие върху околната среда по ЗOOС; да отговарят на изискванията на заповедите за</a:t>
            </a:r>
          </a:p>
          <a:p>
            <a:r>
              <a:rPr lang="ru-RU" sz="1400" dirty="0">
                <a:latin typeface="+mj-lt"/>
              </a:rPr>
              <a:t>определянето на местата по Натура 2000 и плановете за тяхното управление</a:t>
            </a:r>
            <a:endParaRPr lang="bg-BG" sz="1400" dirty="0">
              <a:latin typeface="+mj-lt"/>
              <a:ea typeface="Calibri" charset="0"/>
              <a:cs typeface="Calibri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0182675" y="418976"/>
            <a:ext cx="199125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bg-BG" b="1" dirty="0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rPr>
              <a:t>СПРЗСР 2023-202</a:t>
            </a:r>
            <a:r>
              <a:rPr lang="en-US" b="1" dirty="0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rPr>
              <a:t>7</a:t>
            </a:r>
            <a:endParaRPr lang="bg-BG" b="1" dirty="0">
              <a:solidFill>
                <a:schemeClr val="bg1"/>
              </a:solidFill>
              <a:latin typeface="Calibri" charset="0"/>
              <a:ea typeface="Calibri" charset="0"/>
              <a:cs typeface="Calibri" charset="0"/>
            </a:endParaRPr>
          </a:p>
          <a:p>
            <a:pPr algn="r"/>
            <a:r>
              <a:rPr lang="bg-BG" b="1" dirty="0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rPr>
              <a:t>/ЕЗФРСР/</a:t>
            </a:r>
            <a:endParaRPr lang="en-US" b="1" dirty="0">
              <a:solidFill>
                <a:schemeClr val="bg1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6" name="Triangle 5"/>
          <p:cNvSpPr/>
          <p:nvPr/>
        </p:nvSpPr>
        <p:spPr>
          <a:xfrm rot="5400000">
            <a:off x="-352324" y="951990"/>
            <a:ext cx="1239569" cy="276740"/>
          </a:xfrm>
          <a:prstGeom prst="triangle">
            <a:avLst/>
          </a:prstGeom>
          <a:effectLst>
            <a:reflection blurRad="6350" stA="52000" endA="300" endPos="350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56426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452063" y="470574"/>
            <a:ext cx="8928605" cy="1239568"/>
          </a:xfrm>
          <a:prstGeom prst="roundRect">
            <a:avLst/>
          </a:prstGeom>
          <a:effectLst>
            <a:reflection blurRad="6350" stA="52000" endA="300" endPos="350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501491" y="509813"/>
            <a:ext cx="8986754" cy="830997"/>
          </a:xfrm>
          <a:prstGeom prst="rect">
            <a:avLst/>
          </a:prstGeom>
          <a:noFill/>
          <a:effectLst>
            <a:reflection blurRad="6350" stA="52000" endA="300" endPos="35000" dir="5400000" sy="-100000" algn="bl" rotWithShape="0"/>
          </a:effectLst>
        </p:spPr>
        <p:txBody>
          <a:bodyPr wrap="square" rtlCol="0">
            <a:spAutoFit/>
          </a:bodyPr>
          <a:lstStyle/>
          <a:p>
            <a:r>
              <a:rPr lang="ru-RU" sz="2400" b="1" dirty="0">
                <a:solidFill>
                  <a:srgbClr val="FFFF00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latin typeface="Calibri" charset="0"/>
                <a:ea typeface="Calibri" charset="0"/>
                <a:cs typeface="Calibri" charset="0"/>
              </a:rPr>
              <a:t>II.Г.6 - Инвестиции в основни услуги и дребни по мащаби инфраструктура в селските райони</a:t>
            </a:r>
            <a:endParaRPr lang="en-US" sz="2400" b="1" dirty="0">
              <a:solidFill>
                <a:srgbClr val="FFFF00"/>
              </a:solidFill>
              <a:effectLst>
                <a:outerShdw blurRad="50800" dist="38100" algn="l" rotWithShape="0">
                  <a:prstClr val="black">
                    <a:alpha val="40000"/>
                  </a:prstClr>
                </a:outerShdw>
              </a:effectLst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501491" y="2002954"/>
            <a:ext cx="8964313" cy="523220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bg-BG" b="1" u="sng" dirty="0">
                <a:latin typeface="Calibri" charset="0"/>
                <a:ea typeface="Calibri" charset="0"/>
                <a:cs typeface="Calibri" charset="0"/>
              </a:rPr>
              <a:t>Допустими дейности:</a:t>
            </a:r>
          </a:p>
          <a:p>
            <a:endParaRPr lang="ru-RU" sz="1200" dirty="0"/>
          </a:p>
          <a:p>
            <a:r>
              <a:rPr lang="ru-RU" sz="1200" dirty="0">
                <a:latin typeface="+mj-lt"/>
              </a:rPr>
              <a:t>1. Реконструкция, ремонт, оборудване и/или обзавеждане на общинска образователна</a:t>
            </a:r>
          </a:p>
          <a:p>
            <a:r>
              <a:rPr lang="ru-RU" sz="1200" dirty="0">
                <a:latin typeface="+mj-lt"/>
              </a:rPr>
              <a:t>инфраструктура с местно значение в селските райони;</a:t>
            </a:r>
          </a:p>
          <a:p>
            <a:r>
              <a:rPr lang="ru-RU" sz="1200" dirty="0">
                <a:latin typeface="+mj-lt"/>
              </a:rPr>
              <a:t>2. Реконструкция, ремонт, оборудване и/или обзавеждане на общински сгради, в които се</a:t>
            </a:r>
          </a:p>
          <a:p>
            <a:r>
              <a:rPr lang="ru-RU" sz="1200" dirty="0">
                <a:latin typeface="+mj-lt"/>
              </a:rPr>
              <a:t>предоставят обществени услуги, с цел подобряване на тяхната енергийна ефективност, вкл. и</a:t>
            </a:r>
          </a:p>
          <a:p>
            <a:r>
              <a:rPr lang="ru-RU" sz="1200" dirty="0">
                <a:latin typeface="+mj-lt"/>
              </a:rPr>
              <a:t>дейности за производство на енергия от възобновяеми енергийни източници за собствени нужди;</a:t>
            </a:r>
          </a:p>
          <a:p>
            <a:r>
              <a:rPr lang="ru-RU" sz="1200" dirty="0">
                <a:latin typeface="+mj-lt"/>
              </a:rPr>
              <a:t>3. Изграждане и/или обновяване на площи за широко обществено ползване, предназначени за</a:t>
            </a:r>
          </a:p>
          <a:p>
            <a:r>
              <a:rPr lang="ru-RU" sz="1200" dirty="0">
                <a:latin typeface="+mj-lt"/>
              </a:rPr>
              <a:t>трайно задоволяване на обществените потребности от общинско значение;</a:t>
            </a:r>
          </a:p>
          <a:p>
            <a:r>
              <a:rPr lang="ru-RU" sz="1200" dirty="0">
                <a:latin typeface="+mj-lt"/>
              </a:rPr>
              <a:t>4. Изграждане, реконструкция, ремонт, оборудване и/или обзавеждане на спортна</a:t>
            </a:r>
          </a:p>
          <a:p>
            <a:r>
              <a:rPr lang="bg-BG" sz="1200" dirty="0">
                <a:latin typeface="+mj-lt"/>
              </a:rPr>
              <a:t>инфраструктура.</a:t>
            </a:r>
          </a:p>
          <a:p>
            <a:r>
              <a:rPr lang="ru-RU" sz="1200" dirty="0">
                <a:latin typeface="+mj-lt"/>
              </a:rPr>
              <a:t>5. Реконструкция, ремонт, реставрация, закупуване на оборудване и/или обзавеждане на</a:t>
            </a:r>
          </a:p>
          <a:p>
            <a:r>
              <a:rPr lang="ru-RU" sz="1200" dirty="0">
                <a:latin typeface="+mj-lt"/>
              </a:rPr>
              <a:t>обекти, свързани с културния живот.</a:t>
            </a:r>
          </a:p>
          <a:p>
            <a:r>
              <a:rPr lang="ru-RU" sz="1200" dirty="0">
                <a:latin typeface="+mj-lt"/>
              </a:rPr>
              <a:t>6. Допустими са общи разходи свързани с проекта, извършени както в процеса на подготовка на</a:t>
            </a:r>
          </a:p>
          <a:p>
            <a:r>
              <a:rPr lang="ru-RU" sz="1200" dirty="0">
                <a:latin typeface="+mj-lt"/>
              </a:rPr>
              <a:t>проекта, така и по време на неговото изпълнение.</a:t>
            </a:r>
          </a:p>
          <a:p>
            <a:endParaRPr lang="ru-RU" sz="1200" b="1" dirty="0">
              <a:latin typeface="+mj-lt"/>
              <a:ea typeface="Calibri" charset="0"/>
              <a:cs typeface="Calibri" charset="0"/>
            </a:endParaRPr>
          </a:p>
          <a:p>
            <a:r>
              <a:rPr lang="ru-RU" sz="1200" b="1" dirty="0">
                <a:latin typeface="+mj-lt"/>
                <a:ea typeface="Calibri" charset="0"/>
                <a:cs typeface="Calibri" charset="0"/>
              </a:rPr>
              <a:t>Като част от стратегиите за ВОМР не е допустимо включването на разходи за инфраструктура, свързани с пътища, </a:t>
            </a:r>
          </a:p>
          <a:p>
            <a:r>
              <a:rPr lang="ru-RU" sz="1200" b="1" dirty="0">
                <a:latin typeface="+mj-lt"/>
                <a:ea typeface="Calibri" charset="0"/>
                <a:cs typeface="Calibri" charset="0"/>
              </a:rPr>
              <a:t>водопреносни и канализационни системи, освен ако не са част от по-голям проект или не са свързани с дейности, </a:t>
            </a:r>
          </a:p>
          <a:p>
            <a:r>
              <a:rPr lang="ru-RU" sz="1200" b="1" dirty="0">
                <a:latin typeface="+mj-lt"/>
                <a:ea typeface="Calibri" charset="0"/>
                <a:cs typeface="Calibri" charset="0"/>
              </a:rPr>
              <a:t>отговарящи на концепцията за интелигентни селища. </a:t>
            </a:r>
          </a:p>
          <a:p>
            <a:endParaRPr lang="ru-RU" sz="1200" dirty="0">
              <a:latin typeface="+mj-lt"/>
              <a:ea typeface="Calibri" charset="0"/>
              <a:cs typeface="Calibri" charset="0"/>
            </a:endParaRPr>
          </a:p>
          <a:p>
            <a:r>
              <a:rPr lang="ru-RU" sz="1200" dirty="0">
                <a:latin typeface="+mj-lt"/>
                <a:ea typeface="Calibri" charset="0"/>
                <a:cs typeface="Calibri" charset="0"/>
              </a:rPr>
              <a:t>Интелигентни селища»Подход за интегрирано териториално развитие на основата на концепция</a:t>
            </a:r>
          </a:p>
          <a:p>
            <a:r>
              <a:rPr lang="ru-RU" sz="1200" dirty="0">
                <a:latin typeface="+mj-lt"/>
                <a:ea typeface="Calibri" charset="0"/>
                <a:cs typeface="Calibri" charset="0"/>
              </a:rPr>
              <a:t>(опростен вариант на стратегия или стратегия) за неговото приложение и/или като отделни, самостоятелни </a:t>
            </a:r>
          </a:p>
          <a:p>
            <a:r>
              <a:rPr lang="ru-RU" sz="1200" dirty="0">
                <a:latin typeface="+mj-lt"/>
                <a:ea typeface="Calibri" charset="0"/>
                <a:cs typeface="Calibri" charset="0"/>
              </a:rPr>
              <a:t>иновативни социални, технологични и/или  цифрови решения,съответстващи на принципите на тази концепция </a:t>
            </a:r>
          </a:p>
          <a:p>
            <a:r>
              <a:rPr lang="ru-RU" sz="1200" dirty="0">
                <a:latin typeface="+mj-lt"/>
                <a:ea typeface="Calibri" charset="0"/>
                <a:cs typeface="Calibri" charset="0"/>
              </a:rPr>
              <a:t>като инструмент/и за териториално развитие на селските райони за подобряване </a:t>
            </a:r>
          </a:p>
          <a:p>
            <a:r>
              <a:rPr lang="ru-RU" sz="1200" dirty="0">
                <a:latin typeface="+mj-lt"/>
                <a:ea typeface="Calibri" charset="0"/>
                <a:cs typeface="Calibri" charset="0"/>
              </a:rPr>
              <a:t>на техните икономически, социални и/или екологични условия.</a:t>
            </a:r>
          </a:p>
          <a:p>
            <a:endParaRPr lang="ru-RU" sz="1400" b="1" dirty="0">
              <a:latin typeface="Calibri" charset="0"/>
              <a:ea typeface="Calibri" charset="0"/>
              <a:cs typeface="Calibri" charset="0"/>
            </a:endParaRPr>
          </a:p>
          <a:p>
            <a:endParaRPr lang="ru-RU" sz="1400" b="1" dirty="0"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0182675" y="418976"/>
            <a:ext cx="199125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bg-BG" b="1" dirty="0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rPr>
              <a:t>СПРЗСР 2023-202</a:t>
            </a:r>
            <a:r>
              <a:rPr lang="en-US" b="1" dirty="0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rPr>
              <a:t>7</a:t>
            </a:r>
            <a:endParaRPr lang="bg-BG" b="1" dirty="0">
              <a:solidFill>
                <a:schemeClr val="bg1"/>
              </a:solidFill>
              <a:latin typeface="Calibri" charset="0"/>
              <a:ea typeface="Calibri" charset="0"/>
              <a:cs typeface="Calibri" charset="0"/>
            </a:endParaRPr>
          </a:p>
          <a:p>
            <a:pPr algn="r"/>
            <a:r>
              <a:rPr lang="bg-BG" b="1" dirty="0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rPr>
              <a:t>/ЕЗФРСР/</a:t>
            </a:r>
            <a:endParaRPr lang="en-US" b="1" dirty="0">
              <a:solidFill>
                <a:schemeClr val="bg1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6" name="Triangle 5"/>
          <p:cNvSpPr/>
          <p:nvPr/>
        </p:nvSpPr>
        <p:spPr>
          <a:xfrm rot="5400000">
            <a:off x="-352324" y="951990"/>
            <a:ext cx="1239569" cy="276740"/>
          </a:xfrm>
          <a:prstGeom prst="triangle">
            <a:avLst/>
          </a:prstGeom>
          <a:effectLst>
            <a:reflection blurRad="6350" stA="52000" endA="300" endPos="350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306753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5B42F26-DCFC-94C0-5465-52768E0663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>
            <a:extLst>
              <a:ext uri="{FF2B5EF4-FFF2-40B4-BE49-F238E27FC236}">
                <a16:creationId xmlns:a16="http://schemas.microsoft.com/office/drawing/2014/main" id="{AD09AE7D-92F3-88F3-3F95-3437B0BAE337}"/>
              </a:ext>
            </a:extLst>
          </p:cNvPr>
          <p:cNvSpPr/>
          <p:nvPr/>
        </p:nvSpPr>
        <p:spPr>
          <a:xfrm>
            <a:off x="452064" y="470575"/>
            <a:ext cx="8269314" cy="593236"/>
          </a:xfrm>
          <a:prstGeom prst="roundRect">
            <a:avLst/>
          </a:prstGeom>
          <a:effectLst>
            <a:reflection blurRad="6350" stA="52000" endA="300" endPos="350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5C1BEBF-BBBA-55D7-CEC3-2207358C7456}"/>
              </a:ext>
            </a:extLst>
          </p:cNvPr>
          <p:cNvSpPr txBox="1"/>
          <p:nvPr/>
        </p:nvSpPr>
        <p:spPr>
          <a:xfrm>
            <a:off x="537882" y="536360"/>
            <a:ext cx="9366837" cy="461665"/>
          </a:xfrm>
          <a:prstGeom prst="rect">
            <a:avLst/>
          </a:prstGeom>
          <a:noFill/>
          <a:effectLst>
            <a:reflection blurRad="6350" stA="52000" endA="300" endPos="35000" dir="5400000" sy="-100000" algn="bl" rotWithShape="0"/>
          </a:effectLst>
        </p:spPr>
        <p:txBody>
          <a:bodyPr wrap="square" rtlCol="0">
            <a:spAutoFit/>
          </a:bodyPr>
          <a:lstStyle/>
          <a:p>
            <a:r>
              <a:rPr lang="ru-RU" sz="2400" b="1" dirty="0">
                <a:solidFill>
                  <a:srgbClr val="FFFF00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ru-RU" sz="2000" b="1" dirty="0">
                <a:solidFill>
                  <a:srgbClr val="FFFF00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latin typeface="Calibri" charset="0"/>
                <a:ea typeface="Calibri" charset="0"/>
                <a:cs typeface="Calibri" charset="0"/>
              </a:rPr>
              <a:t>ФИНАНСОВ ПЛАН </a:t>
            </a:r>
            <a:endParaRPr lang="en-US" sz="2000" b="1" dirty="0">
              <a:solidFill>
                <a:srgbClr val="FFFF00"/>
              </a:solidFill>
              <a:effectLst>
                <a:outerShdw blurRad="50800" dist="38100" algn="l" rotWithShape="0">
                  <a:prstClr val="black">
                    <a:alpha val="40000"/>
                  </a:prstClr>
                </a:outerShdw>
              </a:effectLst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6" name="Triangle 5">
            <a:extLst>
              <a:ext uri="{FF2B5EF4-FFF2-40B4-BE49-F238E27FC236}">
                <a16:creationId xmlns:a16="http://schemas.microsoft.com/office/drawing/2014/main" id="{F1230239-19AC-ABA6-01F8-9BD364D38E94}"/>
              </a:ext>
            </a:extLst>
          </p:cNvPr>
          <p:cNvSpPr/>
          <p:nvPr/>
        </p:nvSpPr>
        <p:spPr>
          <a:xfrm rot="5400000">
            <a:off x="-29158" y="628824"/>
            <a:ext cx="593237" cy="276740"/>
          </a:xfrm>
          <a:prstGeom prst="triangle">
            <a:avLst/>
          </a:prstGeom>
          <a:effectLst>
            <a:reflection blurRad="6350" stA="52000" endA="300" endPos="350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85637EE-D58A-54B3-926C-0D6AFC6184B6}"/>
              </a:ext>
            </a:extLst>
          </p:cNvPr>
          <p:cNvSpPr txBox="1"/>
          <p:nvPr/>
        </p:nvSpPr>
        <p:spPr>
          <a:xfrm>
            <a:off x="452064" y="1659751"/>
            <a:ext cx="8599728" cy="29122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420BA703-3B39-5085-20B2-F7387FC46544}"/>
              </a:ext>
            </a:extLst>
          </p:cNvPr>
          <p:cNvGraphicFramePr>
            <a:graphicFrameLocks noGrp="1"/>
          </p:cNvGraphicFramePr>
          <p:nvPr/>
        </p:nvGraphicFramePr>
        <p:xfrm>
          <a:off x="724227" y="1512027"/>
          <a:ext cx="7516131" cy="4114224"/>
        </p:xfrm>
        <a:graphic>
          <a:graphicData uri="http://schemas.openxmlformats.org/drawingml/2006/table">
            <a:tbl>
              <a:tblPr firstRow="1" firstCol="1" bandRow="1" bandCol="1">
                <a:tableStyleId>{5C22544A-7EE6-4342-B048-85BDC9FD1C3A}</a:tableStyleId>
              </a:tblPr>
              <a:tblGrid>
                <a:gridCol w="1183762">
                  <a:extLst>
                    <a:ext uri="{9D8B030D-6E8A-4147-A177-3AD203B41FA5}">
                      <a16:colId xmlns:a16="http://schemas.microsoft.com/office/drawing/2014/main" val="1813480780"/>
                    </a:ext>
                  </a:extLst>
                </a:gridCol>
                <a:gridCol w="4194767">
                  <a:extLst>
                    <a:ext uri="{9D8B030D-6E8A-4147-A177-3AD203B41FA5}">
                      <a16:colId xmlns:a16="http://schemas.microsoft.com/office/drawing/2014/main" val="604012103"/>
                    </a:ext>
                  </a:extLst>
                </a:gridCol>
                <a:gridCol w="1183762">
                  <a:extLst>
                    <a:ext uri="{9D8B030D-6E8A-4147-A177-3AD203B41FA5}">
                      <a16:colId xmlns:a16="http://schemas.microsoft.com/office/drawing/2014/main" val="409540286"/>
                    </a:ext>
                  </a:extLst>
                </a:gridCol>
                <a:gridCol w="953840">
                  <a:extLst>
                    <a:ext uri="{9D8B030D-6E8A-4147-A177-3AD203B41FA5}">
                      <a16:colId xmlns:a16="http://schemas.microsoft.com/office/drawing/2014/main" val="246462189"/>
                    </a:ext>
                  </a:extLst>
                </a:gridCol>
              </a:tblGrid>
              <a:tr h="436860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bg-BG" sz="1200">
                          <a:effectLst/>
                        </a:rPr>
                        <a:t>Код на мярката</a:t>
                      </a:r>
                      <a:endParaRPr lang="en-BG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bg-BG" sz="1200">
                          <a:effectLst/>
                        </a:rPr>
                        <a:t>Име на мярката</a:t>
                      </a:r>
                      <a:endParaRPr lang="en-BG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bg-BG" sz="1200">
                          <a:effectLst/>
                        </a:rPr>
                        <a:t>Общо за периода на стратегията</a:t>
                      </a:r>
                      <a:endParaRPr lang="en-BG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n-B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07237841"/>
                  </a:ext>
                </a:extLst>
              </a:tr>
              <a:tr h="211173">
                <a:tc vMerge="1">
                  <a:txBody>
                    <a:bodyPr/>
                    <a:lstStyle/>
                    <a:p>
                      <a:endParaRPr lang="en-BG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B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bg-BG" sz="1200">
                          <a:effectLst/>
                        </a:rPr>
                        <a:t>лева</a:t>
                      </a:r>
                      <a:endParaRPr lang="en-BG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bg-BG" sz="1200">
                          <a:effectLst/>
                        </a:rPr>
                        <a:t>%</a:t>
                      </a:r>
                      <a:endParaRPr lang="en-BG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50928963"/>
                  </a:ext>
                </a:extLst>
              </a:tr>
              <a:tr h="43686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bg-BG" sz="1200">
                          <a:effectLst/>
                        </a:rPr>
                        <a:t> </a:t>
                      </a:r>
                      <a:endParaRPr lang="en-BG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bg-BG" sz="1200">
                          <a:effectLst/>
                        </a:rPr>
                        <a:t>Мерки, финансирани от СПРЗСР 2023 - 2027 г. (ЕЗФРСР)</a:t>
                      </a:r>
                      <a:endParaRPr lang="en-BG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bg-BG" sz="1200">
                          <a:effectLst/>
                        </a:rPr>
                        <a:t> </a:t>
                      </a:r>
                      <a:endParaRPr lang="en-BG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bg-BG" sz="1200">
                          <a:effectLst/>
                        </a:rPr>
                        <a:t> </a:t>
                      </a:r>
                      <a:endParaRPr lang="en-BG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774543204"/>
                  </a:ext>
                </a:extLst>
              </a:tr>
              <a:tr h="40817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bg-BG" sz="1200">
                          <a:effectLst/>
                        </a:rPr>
                        <a:t>М1</a:t>
                      </a:r>
                      <a:endParaRPr lang="en-BG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bg-BG" sz="1200">
                          <a:effectLst/>
                        </a:rPr>
                        <a:t>Инвестиции в земеделски стопанства</a:t>
                      </a:r>
                      <a:endParaRPr lang="en-BG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bg-BG" sz="1200">
                          <a:effectLst/>
                        </a:rPr>
                        <a:t>850 000</a:t>
                      </a:r>
                      <a:endParaRPr lang="en-BG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bg-BG" sz="1200">
                          <a:effectLst/>
                        </a:rPr>
                        <a:t>14,49 %</a:t>
                      </a:r>
                      <a:endParaRPr lang="en-BG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008960167"/>
                  </a:ext>
                </a:extLst>
              </a:tr>
              <a:tr h="43686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bg-BG" sz="1200">
                          <a:effectLst/>
                        </a:rPr>
                        <a:t>М2</a:t>
                      </a:r>
                      <a:endParaRPr lang="en-BG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bg-BG" sz="1200">
                          <a:effectLst/>
                        </a:rPr>
                        <a:t>Инвестиции за преработка на  селскостопански продукти</a:t>
                      </a:r>
                      <a:endParaRPr lang="en-BG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bg-BG" sz="1200">
                          <a:effectLst/>
                        </a:rPr>
                        <a:t>300 000</a:t>
                      </a:r>
                      <a:endParaRPr lang="en-BG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bg-BG" sz="1200">
                          <a:effectLst/>
                        </a:rPr>
                        <a:t>5,11 %</a:t>
                      </a:r>
                      <a:endParaRPr lang="en-BG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649023941"/>
                  </a:ext>
                </a:extLst>
              </a:tr>
              <a:tr h="43686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bg-BG" sz="1200">
                          <a:effectLst/>
                        </a:rPr>
                        <a:t>М3</a:t>
                      </a:r>
                      <a:endParaRPr lang="en-BG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bg-BG" sz="1200">
                          <a:effectLst/>
                        </a:rPr>
                        <a:t>Инвестиции за неселскостопански дейности в селските райони</a:t>
                      </a:r>
                      <a:endParaRPr lang="en-BG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bg-BG" sz="1200">
                          <a:effectLst/>
                        </a:rPr>
                        <a:t>850 000</a:t>
                      </a:r>
                      <a:endParaRPr lang="en-BG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bg-BG" sz="1200">
                          <a:effectLst/>
                        </a:rPr>
                        <a:t>14,49  %</a:t>
                      </a:r>
                      <a:endParaRPr lang="en-BG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133890284"/>
                  </a:ext>
                </a:extLst>
              </a:tr>
              <a:tr h="43686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bg-BG" sz="1200">
                          <a:effectLst/>
                        </a:rPr>
                        <a:t>М4</a:t>
                      </a:r>
                      <a:endParaRPr lang="en-BG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bg-BG" sz="1200" dirty="0">
                          <a:effectLst/>
                        </a:rPr>
                        <a:t>Инвестиции в основни услуги и дребни по мащаби инфраструктура в селските райони</a:t>
                      </a:r>
                      <a:endParaRPr lang="en-BG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bg-BG" sz="1200">
                          <a:effectLst/>
                        </a:rPr>
                        <a:t>2 000 000</a:t>
                      </a:r>
                      <a:endParaRPr lang="en-BG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bg-BG" sz="1200">
                          <a:effectLst/>
                        </a:rPr>
                        <a:t>34,09 %</a:t>
                      </a:r>
                      <a:endParaRPr lang="en-BG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32601160"/>
                  </a:ext>
                </a:extLst>
              </a:tr>
              <a:tr h="43686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bg-BG" sz="1200">
                          <a:effectLst/>
                        </a:rPr>
                        <a:t>М5</a:t>
                      </a:r>
                      <a:endParaRPr lang="en-BG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bg-BG" sz="1200">
                          <a:effectLst/>
                        </a:rPr>
                        <a:t>Сътрудничество и подготвителни дейности за него</a:t>
                      </a:r>
                      <a:endParaRPr lang="en-BG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bg-BG" sz="1200">
                          <a:effectLst/>
                        </a:rPr>
                        <a:t>400 550</a:t>
                      </a:r>
                      <a:endParaRPr lang="en-BG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bg-BG" sz="1200">
                          <a:effectLst/>
                        </a:rPr>
                        <a:t>6,82 %</a:t>
                      </a:r>
                      <a:endParaRPr lang="en-BG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60605332"/>
                  </a:ext>
                </a:extLst>
              </a:tr>
              <a:tr h="43686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bg-BG" sz="1200">
                          <a:effectLst/>
                        </a:rPr>
                        <a:t>М6</a:t>
                      </a:r>
                      <a:endParaRPr lang="en-BG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bg-BG" sz="1200">
                          <a:effectLst/>
                        </a:rPr>
                        <a:t>Управление, мониторинг и оценка на СВОМР и популяризиране</a:t>
                      </a:r>
                      <a:endParaRPr lang="en-BG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bg-BG" sz="1200">
                          <a:effectLst/>
                        </a:rPr>
                        <a:t>1 466 850</a:t>
                      </a:r>
                      <a:endParaRPr lang="en-BG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bg-BG" sz="1200">
                          <a:effectLst/>
                        </a:rPr>
                        <a:t>25 %</a:t>
                      </a:r>
                      <a:endParaRPr lang="en-BG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651037802"/>
                  </a:ext>
                </a:extLst>
              </a:tr>
              <a:tr h="43686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bg-BG" sz="1200">
                          <a:effectLst/>
                        </a:rPr>
                        <a:t> </a:t>
                      </a:r>
                      <a:endParaRPr lang="en-BG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bg-BG" sz="1200">
                          <a:effectLst/>
                        </a:rPr>
                        <a:t>ОБЩО СРЕДСТВА ЗА СТРАТЕГИЯТА, ФИНАНСИРАНИ ОТ ЕЗФРСР</a:t>
                      </a:r>
                      <a:endParaRPr lang="en-BG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bg-BG" sz="1200">
                          <a:effectLst/>
                        </a:rPr>
                        <a:t>5 867 400</a:t>
                      </a:r>
                      <a:endParaRPr lang="en-BG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bg-BG" sz="1200" dirty="0">
                          <a:effectLst/>
                        </a:rPr>
                        <a:t>100 %</a:t>
                      </a:r>
                      <a:endParaRPr lang="en-BG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31115486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8326256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452063" y="470574"/>
            <a:ext cx="8928605" cy="870236"/>
          </a:xfrm>
          <a:prstGeom prst="roundRect">
            <a:avLst/>
          </a:prstGeom>
          <a:effectLst>
            <a:reflection blurRad="6350" stA="52000" endA="300" endPos="350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501491" y="509813"/>
            <a:ext cx="8986754" cy="461665"/>
          </a:xfrm>
          <a:prstGeom prst="rect">
            <a:avLst/>
          </a:prstGeom>
          <a:noFill/>
          <a:effectLst>
            <a:reflection blurRad="6350" stA="52000" endA="300" endPos="35000" dir="5400000" sy="-100000" algn="bl" rotWithShape="0"/>
          </a:effectLst>
        </p:spPr>
        <p:txBody>
          <a:bodyPr wrap="square" rtlCol="0">
            <a:spAutoFit/>
          </a:bodyPr>
          <a:lstStyle/>
          <a:p>
            <a:r>
              <a:rPr lang="ru-RU" sz="2400" b="1" dirty="0">
                <a:solidFill>
                  <a:srgbClr val="FFFF00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latin typeface="Calibri" charset="0"/>
                <a:ea typeface="Calibri" charset="0"/>
                <a:cs typeface="Calibri" charset="0"/>
              </a:rPr>
              <a:t>ПРОГРАМА „ОКОЛНА СРЕДА“ </a:t>
            </a:r>
            <a:endParaRPr lang="en-US" sz="2400" b="1" dirty="0">
              <a:solidFill>
                <a:srgbClr val="FFFF00"/>
              </a:solidFill>
              <a:effectLst>
                <a:outerShdw blurRad="50800" dist="38100" algn="l" rotWithShape="0">
                  <a:prstClr val="black">
                    <a:alpha val="40000"/>
                  </a:prstClr>
                </a:outerShdw>
              </a:effectLst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452063" y="1501956"/>
            <a:ext cx="8382423" cy="40934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bg-BG" b="1" u="sng" dirty="0">
                <a:latin typeface="+mj-lt"/>
                <a:ea typeface="Calibri" charset="0"/>
                <a:cs typeface="Calibri" charset="0"/>
              </a:rPr>
              <a:t>Допустими кандидати:</a:t>
            </a:r>
          </a:p>
          <a:p>
            <a:endParaRPr lang="bg-BG" b="1" u="sng" dirty="0">
              <a:latin typeface="+mj-lt"/>
              <a:ea typeface="Calibri" charset="0"/>
              <a:cs typeface="Calibri" charset="0"/>
            </a:endParaRPr>
          </a:p>
          <a:p>
            <a:r>
              <a:rPr lang="ru-RU" sz="1400" dirty="0">
                <a:latin typeface="+mj-lt"/>
                <a:ea typeface="Calibri" charset="0"/>
                <a:cs typeface="Calibri" charset="0"/>
              </a:rPr>
              <a:t>Общини; Юридически лица с нестопанска цел </a:t>
            </a:r>
          </a:p>
          <a:p>
            <a:endParaRPr lang="en-US" sz="1400" b="1" u="sng" dirty="0">
              <a:latin typeface="+mj-lt"/>
              <a:ea typeface="Calibri" charset="0"/>
              <a:cs typeface="Calibri" charset="0"/>
            </a:endParaRPr>
          </a:p>
          <a:p>
            <a:r>
              <a:rPr lang="ru-RU" sz="1400" b="1" u="sng" dirty="0">
                <a:latin typeface="+mj-lt"/>
                <a:ea typeface="Calibri" charset="0"/>
                <a:cs typeface="Calibri" charset="0"/>
              </a:rPr>
              <a:t>Допустими приоритети по СВОМР:</a:t>
            </a:r>
          </a:p>
          <a:p>
            <a:endParaRPr lang="ru-RU" sz="1400" dirty="0">
              <a:latin typeface="+mj-lt"/>
              <a:ea typeface="Calibri" charset="0"/>
              <a:cs typeface="Calibri" charset="0"/>
            </a:endParaRPr>
          </a:p>
          <a:p>
            <a:pPr marL="989013" lvl="0" indent="-989013" algn="just" defTabSz="446088">
              <a:defRPr/>
            </a:pPr>
            <a:r>
              <a:rPr lang="bg-BG" altLang="zh-CN" sz="1400" dirty="0">
                <a:latin typeface="+mj-lt"/>
                <a:ea typeface="宋体" panose="02010600030101010101" pitchFamily="2" charset="-122"/>
                <a:cs typeface="Arial" panose="020B0604020202020204" pitchFamily="34" charset="0"/>
              </a:rPr>
              <a:t>- Приоритет „Отпадъци“ – информационни и разяснителни дейности;</a:t>
            </a:r>
          </a:p>
          <a:p>
            <a:pPr marL="723900" lvl="0" indent="-723900" algn="just" defTabSz="223838">
              <a:defRPr/>
            </a:pPr>
            <a:r>
              <a:rPr lang="bg-BG" altLang="zh-CN" sz="1400" dirty="0">
                <a:latin typeface="+mj-lt"/>
                <a:ea typeface="宋体" panose="02010600030101010101" pitchFamily="2" charset="-122"/>
                <a:cs typeface="Arial" panose="020B0604020202020204" pitchFamily="34" charset="0"/>
              </a:rPr>
              <a:t>  </a:t>
            </a:r>
          </a:p>
          <a:p>
            <a:pPr marL="723900" lvl="0" indent="-723900" algn="just" defTabSz="223838">
              <a:defRPr/>
            </a:pPr>
            <a:r>
              <a:rPr lang="bg-BG" altLang="zh-CN" sz="1400" dirty="0">
                <a:latin typeface="+mj-lt"/>
                <a:ea typeface="宋体" panose="02010600030101010101" pitchFamily="2" charset="-122"/>
                <a:cs typeface="Arial" panose="020B0604020202020204" pitchFamily="34" charset="0"/>
              </a:rPr>
              <a:t>- Приоритет „Биологично разнообразие“ – информация и обучения, промяна в   </a:t>
            </a:r>
          </a:p>
          <a:p>
            <a:pPr marL="723900" lvl="0" indent="-723900" algn="just" defTabSz="223838">
              <a:defRPr/>
            </a:pPr>
            <a:r>
              <a:rPr lang="bg-BG" altLang="zh-CN" sz="1400" dirty="0">
                <a:latin typeface="+mj-lt"/>
                <a:ea typeface="宋体" panose="02010600030101010101" pitchFamily="2" charset="-122"/>
                <a:cs typeface="Arial" panose="020B0604020202020204" pitchFamily="34" charset="0"/>
              </a:rPr>
              <a:t>нагласите, семинари и форуми и др.</a:t>
            </a:r>
          </a:p>
          <a:p>
            <a:pPr marL="723900" lvl="0" indent="-723900" algn="just" defTabSz="223838">
              <a:defRPr/>
            </a:pPr>
            <a:endParaRPr lang="bg-BG" altLang="zh-CN" sz="1400" dirty="0">
              <a:latin typeface="+mj-lt"/>
              <a:ea typeface="宋体" panose="02010600030101010101" pitchFamily="2" charset="-122"/>
              <a:cs typeface="Arial" panose="020B0604020202020204" pitchFamily="34" charset="0"/>
            </a:endParaRPr>
          </a:p>
          <a:p>
            <a:pPr marL="723900" lvl="0" indent="-723900" algn="just" defTabSz="223838">
              <a:defRPr/>
            </a:pPr>
            <a:endParaRPr lang="ru-RU" altLang="zh-CN" sz="1400" dirty="0">
              <a:latin typeface="+mj-lt"/>
              <a:ea typeface="宋体" panose="02010600030101010101" pitchFamily="2" charset="-122"/>
              <a:cs typeface="Arial" panose="020B0604020202020204" pitchFamily="34" charset="0"/>
            </a:endParaRPr>
          </a:p>
          <a:p>
            <a:pPr marL="723900" lvl="0" indent="-723900" algn="just" defTabSz="223838">
              <a:defRPr/>
            </a:pPr>
            <a:r>
              <a:rPr lang="ru-RU" altLang="zh-CN" sz="1400" b="1" dirty="0">
                <a:latin typeface="+mj-lt"/>
                <a:ea typeface="宋体" panose="02010600030101010101" pitchFamily="2" charset="-122"/>
                <a:cs typeface="Arial" panose="020B0604020202020204" pitchFamily="34" charset="0"/>
              </a:rPr>
              <a:t>Максимален процент на финансиране от общата стойност на допустимите разходи: до 100 %</a:t>
            </a:r>
          </a:p>
          <a:p>
            <a:pPr marL="723900" lvl="0" indent="-723900" algn="just" defTabSz="223838">
              <a:defRPr/>
            </a:pPr>
            <a:endParaRPr lang="ru-RU" altLang="zh-CN" sz="1400" dirty="0">
              <a:latin typeface="+mj-lt"/>
              <a:ea typeface="宋体" panose="02010600030101010101" pitchFamily="2" charset="-122"/>
              <a:cs typeface="Arial" panose="020B0604020202020204" pitchFamily="34" charset="0"/>
            </a:endParaRPr>
          </a:p>
          <a:p>
            <a:pPr marL="723900" lvl="0" indent="-723900" algn="just" defTabSz="223838">
              <a:defRPr/>
            </a:pPr>
            <a:r>
              <a:rPr lang="ru-RU" altLang="zh-CN" sz="1400" b="1" dirty="0">
                <a:latin typeface="+mj-lt"/>
                <a:ea typeface="宋体" panose="02010600030101010101" pitchFamily="2" charset="-122"/>
                <a:cs typeface="Arial" panose="020B0604020202020204" pitchFamily="34" charset="0"/>
              </a:rPr>
              <a:t>МАКСИМАЛЕН РАЗМЕР ЗА ФИНАНСИРАНЕ ЗА МИГ ПОМОРИЕ:  </a:t>
            </a:r>
            <a:r>
              <a:rPr lang="bg-BG" altLang="zh-CN" sz="1400" b="1" dirty="0">
                <a:latin typeface="+mj-lt"/>
                <a:ea typeface="宋体" panose="02010600030101010101" pitchFamily="2" charset="-122"/>
                <a:cs typeface="Arial" panose="020B0604020202020204" pitchFamily="34" charset="0"/>
              </a:rPr>
              <a:t>200 000 </a:t>
            </a:r>
            <a:r>
              <a:rPr lang="ru-RU" altLang="zh-CN" sz="1400" b="1" dirty="0">
                <a:latin typeface="+mj-lt"/>
                <a:ea typeface="宋体" panose="02010600030101010101" pitchFamily="2" charset="-122"/>
                <a:cs typeface="Arial" panose="020B0604020202020204" pitchFamily="34" charset="0"/>
              </a:rPr>
              <a:t>ЛВ.</a:t>
            </a:r>
          </a:p>
          <a:p>
            <a:pPr marL="723900" lvl="0" indent="-723900" algn="just" defTabSz="223838">
              <a:defRPr/>
            </a:pPr>
            <a:endParaRPr lang="bg-BG" altLang="zh-CN" sz="1400" dirty="0">
              <a:latin typeface="Calibri"/>
              <a:ea typeface="宋体" panose="02010600030101010101" pitchFamily="2" charset="-122"/>
              <a:cs typeface="Arial" panose="020B0604020202020204" pitchFamily="34" charset="0"/>
            </a:endParaRPr>
          </a:p>
          <a:p>
            <a:pPr marL="723900" lvl="0" indent="-723900" algn="just" defTabSz="223838">
              <a:defRPr/>
            </a:pPr>
            <a:endParaRPr lang="bg-BG" sz="1400" dirty="0">
              <a:latin typeface="Calibri"/>
              <a:ea typeface="宋体" panose="02010600030101010101" pitchFamily="2" charset="-122"/>
              <a:cs typeface="Arial" panose="020B0604020202020204" pitchFamily="34" charset="0"/>
            </a:endParaRPr>
          </a:p>
          <a:p>
            <a:pPr marL="723900" lvl="0" indent="-723900" algn="just" defTabSz="223838">
              <a:defRPr/>
            </a:pPr>
            <a:endParaRPr lang="bg-BG" sz="1400" dirty="0">
              <a:cs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9537673" y="609073"/>
            <a:ext cx="235669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g-BG" b="1" dirty="0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rPr>
              <a:t>  ДОПЪЛВАЩО ФИНАНСИРАНЕ</a:t>
            </a:r>
          </a:p>
          <a:p>
            <a:pPr algn="ctr"/>
            <a:r>
              <a:rPr lang="bg-BG" b="1" dirty="0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rPr>
              <a:t>ПОС</a:t>
            </a:r>
            <a:r>
              <a:rPr lang="en-US" b="1" dirty="0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rPr>
              <a:t> 20</a:t>
            </a:r>
            <a:r>
              <a:rPr lang="bg-BG" b="1" dirty="0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rPr>
              <a:t>21</a:t>
            </a:r>
            <a:r>
              <a:rPr lang="en-US" b="1" dirty="0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rPr>
              <a:t>-202</a:t>
            </a:r>
            <a:r>
              <a:rPr lang="bg-BG" b="1" dirty="0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rPr>
              <a:t>7</a:t>
            </a:r>
            <a:endParaRPr lang="en-US" b="1" dirty="0">
              <a:solidFill>
                <a:schemeClr val="bg1"/>
              </a:solidFill>
              <a:latin typeface="Calibri" charset="0"/>
              <a:ea typeface="Calibri" charset="0"/>
              <a:cs typeface="Calibri" charset="0"/>
            </a:endParaRPr>
          </a:p>
          <a:p>
            <a:pPr algn="ctr"/>
            <a:r>
              <a:rPr lang="bg-BG" b="1" dirty="0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rPr>
              <a:t>/ЕФРР/</a:t>
            </a:r>
            <a:endParaRPr lang="en-US" b="1" dirty="0">
              <a:solidFill>
                <a:schemeClr val="bg1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6" name="Triangle 5"/>
          <p:cNvSpPr/>
          <p:nvPr/>
        </p:nvSpPr>
        <p:spPr>
          <a:xfrm rot="5400000">
            <a:off x="-167658" y="767324"/>
            <a:ext cx="870237" cy="276740"/>
          </a:xfrm>
          <a:prstGeom prst="triangle">
            <a:avLst/>
          </a:prstGeom>
          <a:effectLst>
            <a:reflection blurRad="6350" stA="52000" endA="300" endPos="350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597966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452063" y="470574"/>
            <a:ext cx="8928605" cy="870236"/>
          </a:xfrm>
          <a:prstGeom prst="roundRect">
            <a:avLst/>
          </a:prstGeom>
          <a:effectLst>
            <a:reflection blurRad="6350" stA="52000" endA="300" endPos="350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501491" y="509813"/>
            <a:ext cx="8986754" cy="461665"/>
          </a:xfrm>
          <a:prstGeom prst="rect">
            <a:avLst/>
          </a:prstGeom>
          <a:noFill/>
          <a:effectLst>
            <a:reflection blurRad="6350" stA="52000" endA="300" endPos="35000" dir="5400000" sy="-100000" algn="bl" rotWithShape="0"/>
          </a:effectLst>
        </p:spPr>
        <p:txBody>
          <a:bodyPr wrap="square" rtlCol="0">
            <a:spAutoFit/>
          </a:bodyPr>
          <a:lstStyle/>
          <a:p>
            <a:r>
              <a:rPr lang="ru-RU" sz="2400" b="1" dirty="0">
                <a:solidFill>
                  <a:srgbClr val="FFFF00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latin typeface="Calibri" charset="0"/>
                <a:ea typeface="Calibri" charset="0"/>
                <a:cs typeface="Calibri" charset="0"/>
              </a:rPr>
              <a:t>ПРОГРАМА „ОКОЛНА СРЕДА“ </a:t>
            </a:r>
            <a:endParaRPr lang="en-US" sz="2400" b="1" dirty="0">
              <a:solidFill>
                <a:srgbClr val="FFFF00"/>
              </a:solidFill>
              <a:effectLst>
                <a:outerShdw blurRad="50800" dist="38100" algn="l" rotWithShape="0">
                  <a:prstClr val="black">
                    <a:alpha val="40000"/>
                  </a:prstClr>
                </a:outerShdw>
              </a:effectLst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452063" y="1501956"/>
            <a:ext cx="8602035" cy="364715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>
                <a:latin typeface="Calibri" charset="0"/>
                <a:ea typeface="Calibri" charset="0"/>
                <a:cs typeface="Calibri" charset="0"/>
              </a:rPr>
              <a:t>ПРИОРИТЕТ ОТПАДЪЦИ:</a:t>
            </a:r>
          </a:p>
          <a:p>
            <a:endParaRPr lang="ru-RU" dirty="0">
              <a:latin typeface="Calibri" charset="0"/>
              <a:ea typeface="Calibri" charset="0"/>
              <a:cs typeface="Calibri" charset="0"/>
            </a:endParaRP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bg-BG" sz="1400" b="1" dirty="0">
                <a:solidFill>
                  <a:schemeClr val="tx2"/>
                </a:solidFill>
                <a:cs typeface="Arial" panose="020B0604020202020204" pitchFamily="34" charset="0"/>
              </a:rPr>
              <a:t>Допустими дейности</a:t>
            </a:r>
            <a:r>
              <a:rPr lang="bg-BG" sz="1400" dirty="0">
                <a:solidFill>
                  <a:schemeClr val="tx2"/>
                </a:solidFill>
                <a:cs typeface="Arial" panose="020B0604020202020204" pitchFamily="34" charset="0"/>
              </a:rPr>
              <a:t>: организиране и провеждане на събития </a:t>
            </a:r>
            <a:r>
              <a:rPr lang="bg-BG" sz="1400" i="1" dirty="0">
                <a:solidFill>
                  <a:schemeClr val="tx2"/>
                </a:solidFill>
                <a:ea typeface="Times New Roman" panose="02020603050405020304" pitchFamily="18" charset="0"/>
              </a:rPr>
              <a:t>(кръгли маси, работни срещи, </a:t>
            </a:r>
          </a:p>
          <a:p>
            <a:pPr algn="just"/>
            <a:r>
              <a:rPr lang="bg-BG" sz="1400" i="1" dirty="0">
                <a:solidFill>
                  <a:schemeClr val="tx2"/>
                </a:solidFill>
                <a:ea typeface="Times New Roman" panose="02020603050405020304" pitchFamily="18" charset="0"/>
              </a:rPr>
              <a:t>представяне в медиите, други подходящи); </a:t>
            </a:r>
            <a:r>
              <a:rPr lang="bg-BG" sz="1400" dirty="0">
                <a:solidFill>
                  <a:schemeClr val="tx2"/>
                </a:solidFill>
                <a:ea typeface="Times New Roman" panose="02020603050405020304" pitchFamily="18" charset="0"/>
              </a:rPr>
              <a:t>разработване на брошури и други информационни </a:t>
            </a:r>
          </a:p>
          <a:p>
            <a:pPr algn="just"/>
            <a:r>
              <a:rPr lang="bg-BG" sz="1400" dirty="0">
                <a:solidFill>
                  <a:schemeClr val="tx2"/>
                </a:solidFill>
                <a:ea typeface="Times New Roman" panose="02020603050405020304" pitchFamily="18" charset="0"/>
              </a:rPr>
              <a:t>материали, подпомагащи повишаването на осведомеността на населението за управлението на </a:t>
            </a:r>
          </a:p>
          <a:p>
            <a:pPr algn="just"/>
            <a:r>
              <a:rPr lang="bg-BG" sz="1400" dirty="0">
                <a:solidFill>
                  <a:schemeClr val="tx2"/>
                </a:solidFill>
                <a:ea typeface="Times New Roman" panose="02020603050405020304" pitchFamily="18" charset="0"/>
              </a:rPr>
              <a:t>отпадъците в съответното населено място, община, регион за управление на отпадъците; </a:t>
            </a:r>
          </a:p>
          <a:p>
            <a:pPr algn="just"/>
            <a:r>
              <a:rPr lang="bg-BG" sz="1400" dirty="0">
                <a:solidFill>
                  <a:schemeClr val="tx2"/>
                </a:solidFill>
                <a:cs typeface="Arial" panose="020B0604020202020204" pitchFamily="34" charset="0"/>
              </a:rPr>
              <a:t>разработване на онлайн информационни портали</a:t>
            </a:r>
          </a:p>
          <a:p>
            <a:pPr marL="342900" indent="-342900" algn="just">
              <a:spcBef>
                <a:spcPts val="12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endParaRPr lang="bg-BG" sz="1400" dirty="0">
              <a:solidFill>
                <a:schemeClr val="tx2"/>
              </a:solidFill>
              <a:cs typeface="Arial" panose="020B0604020202020204" pitchFamily="34" charset="0"/>
            </a:endParaRP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bg-BG" sz="1400" b="1" dirty="0">
                <a:solidFill>
                  <a:schemeClr val="tx2"/>
                </a:solidFill>
                <a:cs typeface="Arial" panose="020B0604020202020204" pitchFamily="34" charset="0"/>
              </a:rPr>
              <a:t>Недопустими дейности</a:t>
            </a:r>
            <a:r>
              <a:rPr lang="bg-BG" sz="1400" dirty="0">
                <a:solidFill>
                  <a:schemeClr val="tx2"/>
                </a:solidFill>
                <a:cs typeface="Arial" panose="020B0604020202020204" pitchFamily="34" charset="0"/>
              </a:rPr>
              <a:t>: подготовка и извършване на СМР, закупуване на съдове, </a:t>
            </a:r>
          </a:p>
          <a:p>
            <a:pPr algn="just"/>
            <a:r>
              <a:rPr lang="bg-BG" sz="1400" dirty="0">
                <a:solidFill>
                  <a:schemeClr val="tx2"/>
                </a:solidFill>
                <a:cs typeface="Arial" panose="020B0604020202020204" pitchFamily="34" charset="0"/>
              </a:rPr>
              <a:t>техника, оборудване, съоръжения и друго движима и недвижима техника и оборудване, </a:t>
            </a:r>
          </a:p>
          <a:p>
            <a:pPr algn="just"/>
            <a:r>
              <a:rPr lang="bg-BG" sz="1400" dirty="0">
                <a:solidFill>
                  <a:schemeClr val="tx2"/>
                </a:solidFill>
                <a:cs typeface="Arial" panose="020B0604020202020204" pitchFamily="34" charset="0"/>
              </a:rPr>
              <a:t>на земя и сгради; дейности, финансирани със средства от продуктови такси /лицензионни </a:t>
            </a:r>
          </a:p>
          <a:p>
            <a:pPr algn="just"/>
            <a:r>
              <a:rPr lang="bg-BG" sz="1400" dirty="0">
                <a:solidFill>
                  <a:schemeClr val="tx2"/>
                </a:solidFill>
                <a:cs typeface="Arial" panose="020B0604020202020204" pitchFamily="34" charset="0"/>
              </a:rPr>
              <a:t>възнаграждения по реда на Закона за управление на отпадъците.</a:t>
            </a:r>
          </a:p>
          <a:p>
            <a:pPr algn="just"/>
            <a:endParaRPr lang="bg-BG" sz="1400" dirty="0">
              <a:solidFill>
                <a:schemeClr val="tx2"/>
              </a:solidFill>
              <a:cs typeface="Arial" panose="020B0604020202020204" pitchFamily="34" charset="0"/>
            </a:endParaRPr>
          </a:p>
          <a:p>
            <a:pPr algn="just"/>
            <a:endParaRPr lang="bg-BG" sz="1400" dirty="0">
              <a:solidFill>
                <a:schemeClr val="tx2"/>
              </a:solidFill>
              <a:cs typeface="Arial" panose="020B0604020202020204" pitchFamily="34" charset="0"/>
            </a:endParaRPr>
          </a:p>
          <a:p>
            <a:pPr algn="just"/>
            <a:endParaRPr lang="bg-BG" sz="1200" dirty="0">
              <a:solidFill>
                <a:schemeClr val="tx2"/>
              </a:solidFill>
              <a:cs typeface="Arial" panose="020B0604020202020204" pitchFamily="34" charset="0"/>
            </a:endParaRPr>
          </a:p>
        </p:txBody>
      </p:sp>
      <p:sp>
        <p:nvSpPr>
          <p:cNvPr id="6" name="Triangle 5"/>
          <p:cNvSpPr/>
          <p:nvPr/>
        </p:nvSpPr>
        <p:spPr>
          <a:xfrm rot="5400000">
            <a:off x="-167658" y="767324"/>
            <a:ext cx="870237" cy="276740"/>
          </a:xfrm>
          <a:prstGeom prst="triangle">
            <a:avLst/>
          </a:prstGeom>
          <a:effectLst>
            <a:reflection blurRad="6350" stA="52000" endA="300" endPos="350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F722D3C-AECC-F2D1-C3E6-629A909A69E1}"/>
              </a:ext>
            </a:extLst>
          </p:cNvPr>
          <p:cNvSpPr txBox="1"/>
          <p:nvPr/>
        </p:nvSpPr>
        <p:spPr>
          <a:xfrm>
            <a:off x="9537673" y="609073"/>
            <a:ext cx="235669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g-BG" b="1" dirty="0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rPr>
              <a:t>  ДОПЪЛВАЩО ФИНАНСИРАНЕ</a:t>
            </a:r>
          </a:p>
          <a:p>
            <a:pPr algn="ctr"/>
            <a:r>
              <a:rPr lang="bg-BG" b="1" dirty="0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rPr>
              <a:t>ПОС</a:t>
            </a:r>
            <a:r>
              <a:rPr lang="en-US" b="1" dirty="0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rPr>
              <a:t> 20</a:t>
            </a:r>
            <a:r>
              <a:rPr lang="bg-BG" b="1" dirty="0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rPr>
              <a:t>21</a:t>
            </a:r>
            <a:r>
              <a:rPr lang="en-US" b="1" dirty="0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rPr>
              <a:t>-202</a:t>
            </a:r>
            <a:r>
              <a:rPr lang="bg-BG" b="1" dirty="0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rPr>
              <a:t>7</a:t>
            </a:r>
            <a:endParaRPr lang="en-US" b="1" dirty="0">
              <a:solidFill>
                <a:schemeClr val="bg1"/>
              </a:solidFill>
              <a:latin typeface="Calibri" charset="0"/>
              <a:ea typeface="Calibri" charset="0"/>
              <a:cs typeface="Calibri" charset="0"/>
            </a:endParaRPr>
          </a:p>
          <a:p>
            <a:pPr algn="ctr"/>
            <a:r>
              <a:rPr lang="bg-BG" b="1" dirty="0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rPr>
              <a:t>/ЕФРР/</a:t>
            </a:r>
            <a:endParaRPr lang="en-US" b="1" dirty="0">
              <a:solidFill>
                <a:schemeClr val="bg1"/>
              </a:solidFill>
              <a:latin typeface="Calibri" charset="0"/>
              <a:ea typeface="Calibri" charset="0"/>
              <a:cs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15908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452063" y="470574"/>
            <a:ext cx="8928605" cy="870236"/>
          </a:xfrm>
          <a:prstGeom prst="roundRect">
            <a:avLst/>
          </a:prstGeom>
          <a:effectLst>
            <a:reflection blurRad="6350" stA="52000" endA="300" endPos="350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501491" y="509813"/>
            <a:ext cx="8986754" cy="461665"/>
          </a:xfrm>
          <a:prstGeom prst="rect">
            <a:avLst/>
          </a:prstGeom>
          <a:noFill/>
          <a:effectLst>
            <a:reflection blurRad="6350" stA="52000" endA="300" endPos="35000" dir="5400000" sy="-100000" algn="bl" rotWithShape="0"/>
          </a:effectLst>
        </p:spPr>
        <p:txBody>
          <a:bodyPr wrap="square" rtlCol="0">
            <a:spAutoFit/>
          </a:bodyPr>
          <a:lstStyle/>
          <a:p>
            <a:r>
              <a:rPr lang="ru-RU" sz="2400" b="1" dirty="0">
                <a:solidFill>
                  <a:srgbClr val="FFFF00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latin typeface="Calibri" charset="0"/>
                <a:ea typeface="Calibri" charset="0"/>
                <a:cs typeface="Calibri" charset="0"/>
              </a:rPr>
              <a:t>ПРОГРАМА „ОКОЛНА СРЕДА“ </a:t>
            </a:r>
            <a:endParaRPr lang="en-US" sz="2400" b="1" dirty="0">
              <a:solidFill>
                <a:srgbClr val="FFFF00"/>
              </a:solidFill>
              <a:effectLst>
                <a:outerShdw blurRad="50800" dist="38100" algn="l" rotWithShape="0">
                  <a:prstClr val="black">
                    <a:alpha val="40000"/>
                  </a:prstClr>
                </a:outerShdw>
              </a:effectLst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69974" y="1659285"/>
            <a:ext cx="10607391" cy="30931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>
                <a:latin typeface="Calibri" charset="0"/>
                <a:ea typeface="Calibri" charset="0"/>
                <a:cs typeface="Calibri" charset="0"/>
              </a:rPr>
              <a:t>ПРИОРИТЕТ БИОЛОГИЧНО РАЗНООБРАЗИЕ:</a:t>
            </a:r>
          </a:p>
          <a:p>
            <a:pPr marL="342900" lvl="0" indent="-342900" algn="just">
              <a:spcBef>
                <a:spcPts val="600"/>
              </a:spcBef>
              <a:buFont typeface="Wingdings" panose="05000000000000000000" pitchFamily="2" charset="2"/>
              <a:buChar char="Ø"/>
              <a:defRPr/>
            </a:pPr>
            <a:r>
              <a:rPr lang="bg-BG" sz="1400" b="1" dirty="0">
                <a:latin typeface="+mj-lt"/>
                <a:cs typeface="Arial" panose="020B0604020202020204" pitchFamily="34" charset="0"/>
              </a:rPr>
              <a:t>Допустими дейности</a:t>
            </a:r>
            <a:r>
              <a:rPr lang="bg-BG" sz="1400" dirty="0">
                <a:latin typeface="+mj-lt"/>
                <a:cs typeface="Arial" panose="020B0604020202020204" pitchFamily="34" charset="0"/>
              </a:rPr>
              <a:t>: Организиране на информационни кампании, разработване и разпространение на </a:t>
            </a:r>
          </a:p>
          <a:p>
            <a:pPr lvl="0" algn="just">
              <a:spcBef>
                <a:spcPts val="600"/>
              </a:spcBef>
              <a:defRPr/>
            </a:pPr>
            <a:r>
              <a:rPr lang="bg-BG" sz="1400" dirty="0">
                <a:latin typeface="+mj-lt"/>
                <a:cs typeface="Arial" panose="020B0604020202020204" pitchFamily="34" charset="0"/>
              </a:rPr>
              <a:t>информационни материали; организиране и провеждане на събития, работа с медии за повишаване осведомеността </a:t>
            </a:r>
          </a:p>
          <a:p>
            <a:pPr lvl="0" algn="just">
              <a:spcBef>
                <a:spcPts val="600"/>
              </a:spcBef>
              <a:defRPr/>
            </a:pPr>
            <a:r>
              <a:rPr lang="bg-BG" sz="1400" dirty="0">
                <a:latin typeface="+mj-lt"/>
                <a:cs typeface="Arial" panose="020B0604020202020204" pitchFamily="34" charset="0"/>
              </a:rPr>
              <a:t>относно биологичното разнообразие и заплахите за него, свързани с: бракониерство, използване на забранени методи и </a:t>
            </a:r>
          </a:p>
          <a:p>
            <a:pPr lvl="0" algn="just">
              <a:spcBef>
                <a:spcPts val="600"/>
              </a:spcBef>
              <a:defRPr/>
            </a:pPr>
            <a:r>
              <a:rPr lang="bg-BG" sz="1400" dirty="0">
                <a:latin typeface="+mj-lt"/>
                <a:cs typeface="Arial" panose="020B0604020202020204" pitchFamily="34" charset="0"/>
              </a:rPr>
              <a:t>средства за лов и превенция от хищници, инвазивни видове, незаконна търговия със защитени видове, нерегламентирано </a:t>
            </a:r>
          </a:p>
          <a:p>
            <a:pPr lvl="0" algn="just">
              <a:spcBef>
                <a:spcPts val="600"/>
              </a:spcBef>
              <a:defRPr/>
            </a:pPr>
            <a:r>
              <a:rPr lang="bg-BG" sz="1400" dirty="0">
                <a:latin typeface="+mj-lt"/>
                <a:cs typeface="Arial" panose="020B0604020202020204" pitchFamily="34" charset="0"/>
              </a:rPr>
              <a:t>използване на препарати в дивата природа. </a:t>
            </a:r>
          </a:p>
          <a:p>
            <a:pPr lvl="0" algn="just">
              <a:spcBef>
                <a:spcPts val="600"/>
              </a:spcBef>
              <a:defRPr/>
            </a:pPr>
            <a:endParaRPr lang="bg-BG" sz="1400" dirty="0">
              <a:latin typeface="+mj-lt"/>
              <a:cs typeface="Arial" panose="020B0604020202020204" pitchFamily="34" charset="0"/>
            </a:endParaRPr>
          </a:p>
          <a:p>
            <a:pPr marL="342900" lvl="0" indent="-342900" algn="just" defTabSz="914400">
              <a:spcBef>
                <a:spcPts val="1200"/>
              </a:spcBef>
              <a:spcAft>
                <a:spcPts val="600"/>
              </a:spcAft>
              <a:buFont typeface="Wingdings" panose="05000000000000000000" pitchFamily="2" charset="2"/>
              <a:buChar char="Ø"/>
              <a:defRPr/>
            </a:pPr>
            <a:r>
              <a:rPr lang="bg-BG" sz="1400" b="1" dirty="0">
                <a:latin typeface="+mj-lt"/>
                <a:cs typeface="Arial" panose="020B0604020202020204" pitchFamily="34" charset="0"/>
              </a:rPr>
              <a:t>Недопустими дейности</a:t>
            </a:r>
            <a:r>
              <a:rPr lang="bg-BG" sz="1400" dirty="0">
                <a:latin typeface="+mj-lt"/>
                <a:cs typeface="Arial" panose="020B0604020202020204" pitchFamily="34" charset="0"/>
              </a:rPr>
              <a:t>: консервационни мерки</a:t>
            </a:r>
          </a:p>
          <a:p>
            <a:endParaRPr lang="ru-RU" sz="1200" dirty="0">
              <a:latin typeface="+mj-lt"/>
              <a:ea typeface="Calibri" charset="0"/>
              <a:cs typeface="Calibri" charset="0"/>
            </a:endParaRPr>
          </a:p>
          <a:p>
            <a:pPr marL="342900" lvl="0" indent="-342900" algn="just" defTabSz="914400">
              <a:spcBef>
                <a:spcPts val="1200"/>
              </a:spcBef>
              <a:spcAft>
                <a:spcPts val="600"/>
              </a:spcAft>
              <a:buFont typeface="Wingdings" panose="05000000000000000000" pitchFamily="2" charset="2"/>
              <a:buChar char="Ø"/>
              <a:defRPr/>
            </a:pPr>
            <a:endParaRPr lang="bg-BG" sz="1200" dirty="0">
              <a:latin typeface="+mj-lt"/>
              <a:cs typeface="Arial" panose="020B0604020202020204" pitchFamily="34" charset="0"/>
            </a:endParaRPr>
          </a:p>
        </p:txBody>
      </p:sp>
      <p:sp>
        <p:nvSpPr>
          <p:cNvPr id="6" name="Triangle 5"/>
          <p:cNvSpPr/>
          <p:nvPr/>
        </p:nvSpPr>
        <p:spPr>
          <a:xfrm rot="5400000">
            <a:off x="-167658" y="767324"/>
            <a:ext cx="870237" cy="276740"/>
          </a:xfrm>
          <a:prstGeom prst="triangle">
            <a:avLst/>
          </a:prstGeom>
          <a:effectLst>
            <a:reflection blurRad="6350" stA="52000" endA="300" endPos="350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515E176-9E35-9F1C-61F3-E4E2629B0C1D}"/>
              </a:ext>
            </a:extLst>
          </p:cNvPr>
          <p:cNvSpPr txBox="1"/>
          <p:nvPr/>
        </p:nvSpPr>
        <p:spPr>
          <a:xfrm>
            <a:off x="9537673" y="609073"/>
            <a:ext cx="235669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g-BG" b="1" dirty="0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rPr>
              <a:t>  ДОПЪЛВАЩО ФИНАНСИРАНЕ</a:t>
            </a:r>
          </a:p>
          <a:p>
            <a:pPr algn="ctr"/>
            <a:r>
              <a:rPr lang="bg-BG" b="1" dirty="0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rPr>
              <a:t>ПОС</a:t>
            </a:r>
            <a:r>
              <a:rPr lang="en-US" b="1" dirty="0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rPr>
              <a:t> 20</a:t>
            </a:r>
            <a:r>
              <a:rPr lang="bg-BG" b="1" dirty="0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rPr>
              <a:t>21</a:t>
            </a:r>
            <a:r>
              <a:rPr lang="en-US" b="1" dirty="0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rPr>
              <a:t>-202</a:t>
            </a:r>
            <a:r>
              <a:rPr lang="bg-BG" b="1" dirty="0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rPr>
              <a:t>7</a:t>
            </a:r>
            <a:endParaRPr lang="en-US" b="1" dirty="0">
              <a:solidFill>
                <a:schemeClr val="bg1"/>
              </a:solidFill>
              <a:latin typeface="Calibri" charset="0"/>
              <a:ea typeface="Calibri" charset="0"/>
              <a:cs typeface="Calibri" charset="0"/>
            </a:endParaRPr>
          </a:p>
          <a:p>
            <a:pPr algn="ctr"/>
            <a:r>
              <a:rPr lang="bg-BG" b="1" dirty="0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rPr>
              <a:t>/ЕФРР/</a:t>
            </a:r>
            <a:endParaRPr lang="en-US" b="1" dirty="0">
              <a:solidFill>
                <a:schemeClr val="bg1"/>
              </a:solidFill>
              <a:latin typeface="Calibri" charset="0"/>
              <a:ea typeface="Calibri" charset="0"/>
              <a:cs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6632917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452064" y="470575"/>
            <a:ext cx="8269314" cy="593236"/>
          </a:xfrm>
          <a:prstGeom prst="roundRect">
            <a:avLst/>
          </a:prstGeom>
          <a:effectLst>
            <a:reflection blurRad="6350" stA="52000" endA="300" endPos="350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315412" y="536360"/>
            <a:ext cx="9066793" cy="461665"/>
          </a:xfrm>
          <a:prstGeom prst="rect">
            <a:avLst/>
          </a:prstGeom>
          <a:noFill/>
          <a:effectLst>
            <a:reflection blurRad="6350" stA="52000" endA="300" endPos="35000" dir="5400000" sy="-100000" algn="bl" rotWithShape="0"/>
          </a:effectLst>
        </p:spPr>
        <p:txBody>
          <a:bodyPr wrap="square" rtlCol="0">
            <a:spAutoFit/>
          </a:bodyPr>
          <a:lstStyle/>
          <a:p>
            <a:r>
              <a:rPr lang="ru-RU" sz="2400" b="1" dirty="0">
                <a:solidFill>
                  <a:srgbClr val="FFFF00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ru-RU" sz="2000" b="1" dirty="0">
                <a:solidFill>
                  <a:srgbClr val="FFFF00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latin typeface="Calibri" charset="0"/>
                <a:ea typeface="Calibri" charset="0"/>
                <a:cs typeface="Calibri" charset="0"/>
              </a:rPr>
              <a:t>ПРОГРАМА„КОНКУРЕНТОСПОСОБНОСТ И ИНОВАЦИИ В ПРЕДПРИЯТИЯТА“ </a:t>
            </a:r>
            <a:endParaRPr lang="en-US" sz="2000" b="1" dirty="0">
              <a:solidFill>
                <a:srgbClr val="FFFF00"/>
              </a:solidFill>
              <a:effectLst>
                <a:outerShdw blurRad="50800" dist="38100" algn="l" rotWithShape="0">
                  <a:prstClr val="black">
                    <a:alpha val="40000"/>
                  </a:prstClr>
                </a:outerShdw>
              </a:effectLst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9568527" y="536360"/>
            <a:ext cx="244815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g-BG" b="1" dirty="0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rPr>
              <a:t>ДОПЪЛВАЩО ФИНАНСИРАНЕ</a:t>
            </a:r>
          </a:p>
          <a:p>
            <a:pPr algn="ctr"/>
            <a:r>
              <a:rPr lang="bg-BG" b="1" dirty="0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rPr>
              <a:t>ПКИП</a:t>
            </a:r>
            <a:r>
              <a:rPr lang="en-US" b="1" dirty="0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rPr>
              <a:t> 20</a:t>
            </a:r>
            <a:r>
              <a:rPr lang="bg-BG" b="1" dirty="0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rPr>
              <a:t>21</a:t>
            </a:r>
            <a:r>
              <a:rPr lang="en-US" b="1" dirty="0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rPr>
              <a:t>-202</a:t>
            </a:r>
            <a:r>
              <a:rPr lang="bg-BG" b="1" dirty="0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rPr>
              <a:t>7</a:t>
            </a:r>
            <a:endParaRPr lang="en-US" b="1" dirty="0">
              <a:solidFill>
                <a:schemeClr val="bg1"/>
              </a:solidFill>
              <a:latin typeface="Calibri" charset="0"/>
              <a:ea typeface="Calibri" charset="0"/>
              <a:cs typeface="Calibri" charset="0"/>
            </a:endParaRPr>
          </a:p>
          <a:p>
            <a:pPr algn="ctr"/>
            <a:r>
              <a:rPr lang="bg-BG" b="1" dirty="0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rPr>
              <a:t>/ЕФРР/</a:t>
            </a:r>
            <a:endParaRPr lang="en-US" b="1" dirty="0">
              <a:solidFill>
                <a:schemeClr val="bg1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6" name="Triangle 5"/>
          <p:cNvSpPr/>
          <p:nvPr/>
        </p:nvSpPr>
        <p:spPr>
          <a:xfrm rot="5400000">
            <a:off x="-29158" y="628824"/>
            <a:ext cx="593237" cy="276740"/>
          </a:xfrm>
          <a:prstGeom prst="triangle">
            <a:avLst/>
          </a:prstGeom>
          <a:effectLst>
            <a:reflection blurRad="6350" stA="52000" endA="300" endPos="350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452064" y="1659751"/>
            <a:ext cx="8599728" cy="29122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599355" y="1767328"/>
            <a:ext cx="8291072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g-BG" sz="1400" b="1" dirty="0">
                <a:effectLst/>
                <a:latin typeface="+mj-lt"/>
                <a:ea typeface="Calibri" panose="020F0502020204030204" pitchFamily="34" charset="0"/>
              </a:rPr>
              <a:t>Мярка Внедряване на иновации в МСП на територията на местни инициативни групи</a:t>
            </a:r>
          </a:p>
          <a:p>
            <a:endParaRPr lang="bg-BG" sz="1400" b="1" dirty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bg-BG" sz="1400" b="1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Приоритет 1 </a:t>
            </a:r>
            <a:r>
              <a:rPr lang="bg-BG" sz="14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„Иновации и растеж“,  Специфична цел „Развитие и засилване на капацитета за научни изследвания и иновации и на внедряването на модерни технологии“ </a:t>
            </a:r>
            <a:endParaRPr lang="bg-BG" sz="1400" dirty="0"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bg-BG" sz="1400" b="1" dirty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bg-BG" sz="1400" b="1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Приоритет 2 </a:t>
            </a:r>
            <a:r>
              <a:rPr lang="bg-BG" sz="14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„Кръгова икономика“, Специфична цел „Насърчаване на прехода към кръгова и основаваща се на ефективно използване на ресурсите икономика“.</a:t>
            </a:r>
            <a:endParaRPr lang="en-BG" sz="1400" dirty="0">
              <a:effectLst/>
              <a:latin typeface="+mj-lt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endParaRPr lang="bg-BG" sz="1400" dirty="0">
              <a:solidFill>
                <a:prstClr val="black"/>
              </a:solidFill>
              <a:latin typeface="+mj-lt"/>
            </a:endParaRPr>
          </a:p>
          <a:p>
            <a:pPr lvl="0"/>
            <a:r>
              <a:rPr lang="ru-RU" sz="1400" b="1" dirty="0">
                <a:solidFill>
                  <a:prstClr val="black"/>
                </a:solidFill>
                <a:latin typeface="+mj-lt"/>
              </a:rPr>
              <a:t>Допустими кандидати:</a:t>
            </a:r>
          </a:p>
          <a:p>
            <a:pPr lvl="0"/>
            <a:endParaRPr lang="ru-RU" sz="1400" dirty="0">
              <a:solidFill>
                <a:prstClr val="black"/>
              </a:solidFill>
              <a:latin typeface="+mj-lt"/>
            </a:endParaRPr>
          </a:p>
          <a:p>
            <a:pPr lvl="0"/>
            <a:r>
              <a:rPr lang="ru-RU" sz="1400" dirty="0">
                <a:solidFill>
                  <a:prstClr val="black"/>
                </a:solidFill>
                <a:latin typeface="+mj-lt"/>
              </a:rPr>
              <a:t>Малки и средни предприятия</a:t>
            </a:r>
          </a:p>
          <a:p>
            <a:pPr lvl="0"/>
            <a:endParaRPr lang="ru-RU" sz="1400" dirty="0">
              <a:solidFill>
                <a:prstClr val="black"/>
              </a:solidFill>
              <a:latin typeface="+mj-lt"/>
            </a:endParaRPr>
          </a:p>
          <a:p>
            <a:pPr lvl="0"/>
            <a:endParaRPr lang="ru-RU" sz="1400" b="1" dirty="0">
              <a:solidFill>
                <a:prstClr val="black"/>
              </a:solidFill>
              <a:latin typeface="+mj-lt"/>
            </a:endParaRPr>
          </a:p>
          <a:p>
            <a:pPr lvl="0"/>
            <a:r>
              <a:rPr lang="ru-RU" sz="1400" b="1" dirty="0">
                <a:solidFill>
                  <a:prstClr val="black"/>
                </a:solidFill>
                <a:latin typeface="+mj-lt"/>
              </a:rPr>
              <a:t>Максимален процент на финансиране от общата стойност на допустимите разходи: до 75 %</a:t>
            </a:r>
          </a:p>
          <a:p>
            <a:pPr lvl="0"/>
            <a:endParaRPr lang="ru-RU" sz="1400" dirty="0">
              <a:solidFill>
                <a:prstClr val="black"/>
              </a:solidFill>
              <a:latin typeface="+mj-lt"/>
            </a:endParaRPr>
          </a:p>
          <a:p>
            <a:pPr lvl="0"/>
            <a:r>
              <a:rPr lang="ru-RU" sz="1400" b="1" dirty="0">
                <a:solidFill>
                  <a:prstClr val="black"/>
                </a:solidFill>
                <a:latin typeface="+mj-lt"/>
              </a:rPr>
              <a:t>МАКСИМАЛЕН РАЗМЕР ЗА ФИНАНСИРАНЕ ЗА МИГ ПОМОРИЕ: </a:t>
            </a:r>
            <a:r>
              <a:rPr lang="bg-BG" sz="1400" b="1" dirty="0">
                <a:effectLst/>
                <a:latin typeface="+mj-lt"/>
                <a:ea typeface="PMingLiU" panose="02020500000000000000" pitchFamily="18" charset="-120"/>
              </a:rPr>
              <a:t>554 459 </a:t>
            </a:r>
            <a:r>
              <a:rPr lang="ru-RU" sz="1400" b="1" dirty="0">
                <a:solidFill>
                  <a:prstClr val="black"/>
                </a:solidFill>
                <a:latin typeface="+mj-lt"/>
              </a:rPr>
              <a:t>ЛВ.</a:t>
            </a:r>
          </a:p>
          <a:p>
            <a:pPr lvl="0"/>
            <a:endParaRPr lang="bg-BG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</a:endParaRPr>
          </a:p>
          <a:p>
            <a:pPr lvl="0"/>
            <a:endParaRPr lang="bg-BG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15029538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452064" y="470575"/>
            <a:ext cx="8269314" cy="593236"/>
          </a:xfrm>
          <a:prstGeom prst="roundRect">
            <a:avLst/>
          </a:prstGeom>
          <a:effectLst>
            <a:reflection blurRad="6350" stA="52000" endA="300" endPos="350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537882" y="536360"/>
            <a:ext cx="9366837" cy="461665"/>
          </a:xfrm>
          <a:prstGeom prst="rect">
            <a:avLst/>
          </a:prstGeom>
          <a:noFill/>
          <a:effectLst>
            <a:reflection blurRad="6350" stA="52000" endA="300" endPos="35000" dir="5400000" sy="-100000" algn="bl" rotWithShape="0"/>
          </a:effectLst>
        </p:spPr>
        <p:txBody>
          <a:bodyPr wrap="square" rtlCol="0">
            <a:spAutoFit/>
          </a:bodyPr>
          <a:lstStyle/>
          <a:p>
            <a:r>
              <a:rPr lang="ru-RU" sz="2400" b="1" dirty="0">
                <a:solidFill>
                  <a:srgbClr val="FFFF00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ru-RU" sz="2000" b="1" dirty="0">
                <a:solidFill>
                  <a:srgbClr val="FFFF00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latin typeface="Calibri" charset="0"/>
                <a:ea typeface="Calibri" charset="0"/>
                <a:cs typeface="Calibri" charset="0"/>
              </a:rPr>
              <a:t>ПРОГРАМА„ОБРАЗОВАНИЕ“ </a:t>
            </a:r>
            <a:endParaRPr lang="en-US" sz="2000" b="1" dirty="0">
              <a:solidFill>
                <a:srgbClr val="FFFF00"/>
              </a:solidFill>
              <a:effectLst>
                <a:outerShdw blurRad="50800" dist="38100" algn="l" rotWithShape="0">
                  <a:prstClr val="black">
                    <a:alpha val="40000"/>
                  </a:prstClr>
                </a:outerShdw>
              </a:effectLst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9777227" y="387102"/>
            <a:ext cx="1962709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g-BG" b="1" dirty="0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rPr>
              <a:t> ДОПЪЛВАЩО ФИНАНСИРАНЕ</a:t>
            </a:r>
          </a:p>
          <a:p>
            <a:pPr algn="ctr"/>
            <a:r>
              <a:rPr lang="bg-BG" b="1" dirty="0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rPr>
              <a:t>ПО</a:t>
            </a:r>
            <a:r>
              <a:rPr lang="en-US" b="1" dirty="0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rPr>
              <a:t> 20</a:t>
            </a:r>
            <a:r>
              <a:rPr lang="bg-BG" b="1" dirty="0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rPr>
              <a:t>21</a:t>
            </a:r>
            <a:r>
              <a:rPr lang="en-US" b="1" dirty="0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rPr>
              <a:t>-202</a:t>
            </a:r>
            <a:r>
              <a:rPr lang="bg-BG" b="1" dirty="0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rPr>
              <a:t>7</a:t>
            </a:r>
          </a:p>
          <a:p>
            <a:pPr algn="ctr"/>
            <a:r>
              <a:rPr lang="bg-BG" b="1" dirty="0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rPr>
              <a:t>/</a:t>
            </a:r>
            <a:r>
              <a:rPr lang="ru-RU" b="1" dirty="0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rPr>
              <a:t> ЕФРР, ЕСФ+, </a:t>
            </a:r>
          </a:p>
          <a:p>
            <a:pPr algn="ctr"/>
            <a:r>
              <a:rPr lang="ru-RU" b="1" dirty="0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rPr>
              <a:t>КФ,ФСП и ЕФМДРА/</a:t>
            </a:r>
            <a:endParaRPr lang="en-US" b="1" dirty="0">
              <a:solidFill>
                <a:schemeClr val="bg1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6" name="Triangle 5"/>
          <p:cNvSpPr/>
          <p:nvPr/>
        </p:nvSpPr>
        <p:spPr>
          <a:xfrm rot="5400000">
            <a:off x="-29158" y="628824"/>
            <a:ext cx="593237" cy="276740"/>
          </a:xfrm>
          <a:prstGeom prst="triangle">
            <a:avLst/>
          </a:prstGeom>
          <a:effectLst>
            <a:reflection blurRad="6350" stA="52000" endA="300" endPos="350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452064" y="1659751"/>
            <a:ext cx="8599728" cy="29122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405831" y="1455356"/>
            <a:ext cx="8291072" cy="53399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ru-RU" sz="1400" b="1" dirty="0">
                <a:solidFill>
                  <a:prstClr val="black"/>
                </a:solidFill>
                <a:latin typeface="+mj-lt"/>
              </a:rPr>
              <a:t>ПРИОРИТЕТ 1: Създаване на условия за достъп до образование чрез преодоляване на демографски, социални и културни бариери </a:t>
            </a:r>
          </a:p>
          <a:p>
            <a:pPr lvl="0"/>
            <a:endParaRPr lang="ru-RU" sz="14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  <a:p>
            <a:pPr>
              <a:defRPr/>
            </a:pPr>
            <a:r>
              <a:rPr lang="bg-BG" sz="1400" b="1" dirty="0">
                <a:latin typeface="+mj-lt"/>
                <a:ea typeface="Calibri" panose="020F0502020204030204" pitchFamily="34" charset="0"/>
              </a:rPr>
              <a:t>Целеви групи:</a:t>
            </a:r>
          </a:p>
          <a:p>
            <a:pPr>
              <a:defRPr/>
            </a:pPr>
            <a:endParaRPr lang="ru-RU" sz="1400" dirty="0">
              <a:latin typeface="+mj-lt"/>
              <a:ea typeface="Calibri" panose="020F0502020204030204" pitchFamily="34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bg-BG" sz="1200" dirty="0">
                <a:effectLst/>
                <a:latin typeface="+mj-lt"/>
                <a:ea typeface="Calibri Light" panose="020F0302020204030204" pitchFamily="34" charset="0"/>
              </a:rPr>
              <a:t>Деца и ученици от уязвими/маргинализирани групи като роми, деца и ученици търсещи или получили временна или международна закрила и мигранти (записани в българската образователна система), деца и ученици в риск от отпадане от образователната система и др.</a:t>
            </a:r>
            <a:r>
              <a:rPr lang="en-GB" sz="1200" dirty="0">
                <a:effectLst/>
                <a:latin typeface="+mj-lt"/>
                <a:ea typeface="Calibri Light" panose="020F0302020204030204" pitchFamily="34" charset="0"/>
              </a:rPr>
              <a:t>; </a:t>
            </a:r>
            <a:endParaRPr lang="en-BG" sz="1200" dirty="0">
              <a:effectLst/>
              <a:latin typeface="+mj-lt"/>
              <a:ea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bg-BG" sz="1200" dirty="0">
                <a:effectLst/>
                <a:latin typeface="+mj-lt"/>
                <a:ea typeface="Calibri Light" panose="020F0302020204030204" pitchFamily="34" charset="0"/>
              </a:rPr>
              <a:t>Родители/настойници на деца и ученици от уязвими/ маргинализирани групи;</a:t>
            </a:r>
            <a:endParaRPr lang="bg-BG" sz="1200" dirty="0">
              <a:latin typeface="+mj-lt"/>
              <a:ea typeface="Calibri Light" panose="020F0302020204030204" pitchFamily="34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bg-BG" sz="1200" dirty="0">
                <a:effectLst/>
                <a:latin typeface="+mj-lt"/>
                <a:ea typeface="Calibri Light" panose="020F0302020204030204" pitchFamily="34" charset="0"/>
              </a:rPr>
              <a:t>Учители, други педагогически специалисти и непедагогически персонал</a:t>
            </a:r>
            <a:r>
              <a:rPr lang="en-BG" sz="1200" dirty="0">
                <a:effectLst/>
                <a:latin typeface="+mj-lt"/>
              </a:rPr>
              <a:t> </a:t>
            </a:r>
            <a:r>
              <a:rPr lang="bg-BG" sz="1200" dirty="0">
                <a:effectLst/>
                <a:latin typeface="+mj-lt"/>
                <a:ea typeface="Times New Roman" panose="02020603050405020304" pitchFamily="18" charset="0"/>
              </a:rPr>
              <a:t>Родител/настойник се има предвид законен представител на детето/ученика до навършване на 18 годишната му възраст като настойници или попечители, както и лица, които се грижат за него и те са със същите права за участие и включване в дейност.</a:t>
            </a:r>
            <a:endParaRPr lang="en-BG" sz="1200" dirty="0">
              <a:effectLst/>
              <a:latin typeface="+mj-lt"/>
              <a:ea typeface="Times New Roman" panose="02020603050405020304" pitchFamily="18" charset="0"/>
            </a:endParaRPr>
          </a:p>
          <a:p>
            <a:pPr>
              <a:defRPr/>
            </a:pPr>
            <a:endParaRPr lang="ru-RU" sz="1400" dirty="0">
              <a:latin typeface="+mj-lt"/>
              <a:ea typeface="Calibri" panose="020F0502020204030204" pitchFamily="34" charset="0"/>
            </a:endParaRPr>
          </a:p>
          <a:p>
            <a:pPr>
              <a:defRPr/>
            </a:pPr>
            <a:r>
              <a:rPr lang="ru-RU" sz="1400" b="1" dirty="0">
                <a:latin typeface="+mj-lt"/>
                <a:ea typeface="Calibri" panose="020F0502020204030204" pitchFamily="34" charset="0"/>
              </a:rPr>
              <a:t>Максимален процент на финансиране от общата стойност на допустимите разходи: 100 %</a:t>
            </a:r>
          </a:p>
          <a:p>
            <a:pPr>
              <a:defRPr/>
            </a:pPr>
            <a:endParaRPr lang="ru-RU" sz="1400" dirty="0">
              <a:latin typeface="+mj-lt"/>
              <a:ea typeface="Calibri" panose="020F0502020204030204" pitchFamily="34" charset="0"/>
            </a:endParaRPr>
          </a:p>
          <a:p>
            <a:pPr>
              <a:defRPr/>
            </a:pPr>
            <a:r>
              <a:rPr lang="ru-RU" sz="1400" b="1" dirty="0">
                <a:latin typeface="+mj-lt"/>
                <a:ea typeface="Calibri" panose="020F0502020204030204" pitchFamily="34" charset="0"/>
              </a:rPr>
              <a:t>МАКСИМАЛЕН РАЗМЕР ЗА ФИНАНСИРАНЕ ЗА МИГ ПОМОРИЕ:  400 000 ЛВ.</a:t>
            </a:r>
          </a:p>
          <a:p>
            <a:pPr>
              <a:defRPr/>
            </a:pPr>
            <a:endParaRPr lang="ru-RU" sz="1400" dirty="0">
              <a:latin typeface="+mj-lt"/>
              <a:ea typeface="Calibri" panose="020F0502020204030204" pitchFamily="34" charset="0"/>
            </a:endParaRPr>
          </a:p>
          <a:p>
            <a:pPr>
              <a:defRPr/>
            </a:pPr>
            <a:endParaRPr lang="ru-RU" sz="1400" dirty="0">
              <a:latin typeface="+mj-lt"/>
              <a:ea typeface="Calibri" panose="020F0502020204030204" pitchFamily="34" charset="0"/>
            </a:endParaRPr>
          </a:p>
          <a:p>
            <a:pPr>
              <a:defRPr/>
            </a:pPr>
            <a:endParaRPr lang="ru-RU" sz="1400" dirty="0">
              <a:latin typeface="+mj-lt"/>
              <a:ea typeface="Calibri" panose="020F0502020204030204" pitchFamily="34" charset="0"/>
            </a:endParaRPr>
          </a:p>
          <a:p>
            <a:pPr>
              <a:defRPr/>
            </a:pPr>
            <a:endParaRPr lang="ru-RU" sz="1400" dirty="0">
              <a:latin typeface="+mj-lt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8249649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452064" y="470575"/>
            <a:ext cx="8269314" cy="593236"/>
          </a:xfrm>
          <a:prstGeom prst="roundRect">
            <a:avLst/>
          </a:prstGeom>
          <a:effectLst>
            <a:reflection blurRad="6350" stA="52000" endA="300" endPos="350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452064" y="505685"/>
            <a:ext cx="9366837" cy="461665"/>
          </a:xfrm>
          <a:prstGeom prst="rect">
            <a:avLst/>
          </a:prstGeom>
          <a:noFill/>
          <a:effectLst>
            <a:reflection blurRad="6350" stA="52000" endA="300" endPos="35000" dir="5400000" sy="-100000" algn="bl" rotWithShape="0"/>
          </a:effectLst>
        </p:spPr>
        <p:txBody>
          <a:bodyPr wrap="square" rtlCol="0">
            <a:spAutoFit/>
          </a:bodyPr>
          <a:lstStyle/>
          <a:p>
            <a:r>
              <a:rPr lang="ru-RU" sz="2400" b="1" dirty="0">
                <a:solidFill>
                  <a:srgbClr val="FFFF00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ru-RU" sz="2000" b="1" dirty="0">
                <a:solidFill>
                  <a:srgbClr val="FFFF00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latin typeface="Calibri" charset="0"/>
                <a:ea typeface="Calibri" charset="0"/>
                <a:cs typeface="Calibri" charset="0"/>
              </a:rPr>
              <a:t>ПРОГРАМА„ОБРАЗОВАНИЕ“ </a:t>
            </a:r>
            <a:endParaRPr lang="en-US" sz="2000" b="1" dirty="0">
              <a:solidFill>
                <a:srgbClr val="FFFF00"/>
              </a:solidFill>
              <a:effectLst>
                <a:outerShdw blurRad="50800" dist="38100" algn="l" rotWithShape="0">
                  <a:prstClr val="black">
                    <a:alpha val="40000"/>
                  </a:prstClr>
                </a:outerShdw>
              </a:effectLst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0118129" y="417479"/>
            <a:ext cx="216322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bg-BG" b="1" dirty="0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rPr>
              <a:t>    ПО</a:t>
            </a:r>
            <a:r>
              <a:rPr lang="en-US" b="1" dirty="0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rPr>
              <a:t> 20</a:t>
            </a:r>
            <a:r>
              <a:rPr lang="bg-BG" b="1" dirty="0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rPr>
              <a:t>21</a:t>
            </a:r>
            <a:r>
              <a:rPr lang="en-US" b="1" dirty="0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rPr>
              <a:t>-202</a:t>
            </a:r>
            <a:r>
              <a:rPr lang="bg-BG" b="1" dirty="0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rPr>
              <a:t>7</a:t>
            </a:r>
          </a:p>
          <a:p>
            <a:r>
              <a:rPr lang="bg-BG" b="1" dirty="0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rPr>
              <a:t>/</a:t>
            </a:r>
            <a:r>
              <a:rPr lang="ru-RU" b="1" dirty="0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rPr>
              <a:t> ЕФРР, ЕСФ+, </a:t>
            </a:r>
          </a:p>
          <a:p>
            <a:r>
              <a:rPr lang="ru-RU" b="1" dirty="0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rPr>
              <a:t>КФ,ФСП и ЕФМДРА/</a:t>
            </a:r>
            <a:endParaRPr lang="en-US" b="1" dirty="0">
              <a:solidFill>
                <a:schemeClr val="bg1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6" name="Triangle 5"/>
          <p:cNvSpPr/>
          <p:nvPr/>
        </p:nvSpPr>
        <p:spPr>
          <a:xfrm rot="5400000">
            <a:off x="-29158" y="628824"/>
            <a:ext cx="593237" cy="276740"/>
          </a:xfrm>
          <a:prstGeom prst="triangle">
            <a:avLst/>
          </a:prstGeom>
          <a:effectLst>
            <a:reflection blurRad="6350" stA="52000" endA="300" endPos="350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452064" y="1659751"/>
            <a:ext cx="8599728" cy="29122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506582" y="1440686"/>
            <a:ext cx="8291072" cy="43550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bg-BG" sz="1400" b="1" dirty="0">
                <a:solidFill>
                  <a:prstClr val="black"/>
                </a:solidFill>
                <a:latin typeface="+mj-lt"/>
              </a:rPr>
              <a:t>Допустими дейности:</a:t>
            </a:r>
          </a:p>
          <a:p>
            <a:pPr lvl="0"/>
            <a:endParaRPr lang="bg-BG" sz="1400" b="1" dirty="0">
              <a:solidFill>
                <a:prstClr val="black"/>
              </a:solidFill>
              <a:latin typeface="+mj-lt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  <a:spcAft>
                <a:spcPts val="600"/>
              </a:spcAft>
            </a:pPr>
            <a:r>
              <a:rPr lang="en-GB" sz="1400" dirty="0" err="1">
                <a:effectLst/>
                <a:latin typeface="+mj-lt"/>
                <a:ea typeface="Calibri Light" panose="020F0302020204030204" pitchFamily="34" charset="0"/>
              </a:rPr>
              <a:t>Дейност</a:t>
            </a:r>
            <a:r>
              <a:rPr lang="en-GB" sz="1400" dirty="0">
                <a:effectLst/>
                <a:latin typeface="+mj-lt"/>
                <a:ea typeface="Calibri Light" panose="020F0302020204030204" pitchFamily="34" charset="0"/>
              </a:rPr>
              <a:t> 1. </a:t>
            </a:r>
            <a:r>
              <a:rPr lang="bg-BG" sz="1400" dirty="0">
                <a:effectLst/>
                <a:latin typeface="+mj-lt"/>
                <a:ea typeface="Calibri Light" panose="020F0302020204030204" pitchFamily="34" charset="0"/>
              </a:rPr>
              <a:t>Подкрепа на деца и ученици</a:t>
            </a:r>
            <a:endParaRPr lang="en-BG" sz="1400" dirty="0">
              <a:effectLst/>
              <a:latin typeface="+mj-lt"/>
              <a:ea typeface="Times New Roman" panose="02020603050405020304" pitchFamily="18" charset="0"/>
            </a:endParaRPr>
          </a:p>
          <a:p>
            <a:r>
              <a:rPr lang="en-GB" sz="1400" dirty="0" err="1">
                <a:effectLst/>
                <a:latin typeface="+mj-lt"/>
                <a:ea typeface="Calibri Light" panose="020F0302020204030204" pitchFamily="34" charset="0"/>
              </a:rPr>
              <a:t>Дейност</a:t>
            </a:r>
            <a:r>
              <a:rPr lang="en-GB" sz="1400" dirty="0">
                <a:effectLst/>
                <a:latin typeface="+mj-lt"/>
                <a:ea typeface="Calibri Light" panose="020F0302020204030204" pitchFamily="34" charset="0"/>
              </a:rPr>
              <a:t> 2. </a:t>
            </a:r>
            <a:r>
              <a:rPr lang="bg-BG" sz="1400" dirty="0">
                <a:effectLst/>
                <a:latin typeface="+mj-lt"/>
                <a:ea typeface="Calibri Light" panose="020F0302020204030204" pitchFamily="34" charset="0"/>
              </a:rPr>
              <a:t>Подкрепа за педагогически специалисти и непедагогически персонал за работа в мултикултурна среда</a:t>
            </a:r>
          </a:p>
          <a:p>
            <a:endParaRPr lang="en-BG" sz="1400" dirty="0">
              <a:effectLst/>
              <a:latin typeface="+mj-lt"/>
              <a:ea typeface="Times New Roman" panose="02020603050405020304" pitchFamily="18" charset="0"/>
            </a:endParaRPr>
          </a:p>
          <a:p>
            <a:r>
              <a:rPr lang="en-GB" sz="1400" dirty="0" err="1">
                <a:effectLst/>
                <a:latin typeface="+mj-lt"/>
                <a:ea typeface="Calibri Light" panose="020F0302020204030204" pitchFamily="34" charset="0"/>
              </a:rPr>
              <a:t>Дейност</a:t>
            </a:r>
            <a:r>
              <a:rPr lang="en-GB" sz="1400" dirty="0">
                <a:effectLst/>
                <a:latin typeface="+mj-lt"/>
                <a:ea typeface="Calibri Light" panose="020F0302020204030204" pitchFamily="34" charset="0"/>
              </a:rPr>
              <a:t> 3. </a:t>
            </a:r>
            <a:r>
              <a:rPr lang="bg-BG" sz="1400" dirty="0">
                <a:effectLst/>
                <a:latin typeface="+mj-lt"/>
                <a:ea typeface="Calibri Light" panose="020F0302020204030204" pitchFamily="34" charset="0"/>
              </a:rPr>
              <a:t>Подкрепа на училищни/предучилищни и местни общности за активно взаимодействие в мултикултурна образователна среда</a:t>
            </a:r>
            <a:endParaRPr lang="en-BG" sz="1400" dirty="0">
              <a:effectLst/>
              <a:latin typeface="+mj-lt"/>
              <a:ea typeface="Times New Roman" panose="02020603050405020304" pitchFamily="18" charset="0"/>
            </a:endParaRPr>
          </a:p>
          <a:p>
            <a:pPr lvl="0"/>
            <a:endParaRPr lang="bg-BG" sz="1400" b="1" dirty="0">
              <a:solidFill>
                <a:prstClr val="black"/>
              </a:solidFill>
              <a:latin typeface="+mj-lt"/>
              <a:ea typeface="Calibri" panose="020F0502020204030204" pitchFamily="34" charset="0"/>
            </a:endParaRPr>
          </a:p>
          <a:p>
            <a:pPr lvl="0" algn="just">
              <a:lnSpc>
                <a:spcPct val="150000"/>
              </a:lnSpc>
              <a:spcAft>
                <a:spcPts val="600"/>
              </a:spcAft>
            </a:pPr>
            <a:r>
              <a:rPr lang="bg-BG" sz="1400" b="1" dirty="0">
                <a:effectLst/>
                <a:latin typeface="+mj-lt"/>
                <a:ea typeface="Calibri" panose="020F0502020204030204" pitchFamily="34" charset="0"/>
              </a:rPr>
              <a:t>Допустими кандидати и партньори</a:t>
            </a:r>
            <a:r>
              <a:rPr lang="bg-BG" sz="1400" dirty="0">
                <a:effectLst/>
                <a:latin typeface="+mj-lt"/>
                <a:ea typeface="Calibri" panose="020F0502020204030204" pitchFamily="34" charset="0"/>
              </a:rPr>
              <a:t>:</a:t>
            </a:r>
            <a:endParaRPr lang="en-BG" sz="1400" dirty="0">
              <a:effectLst/>
              <a:latin typeface="+mj-lt"/>
              <a:ea typeface="Calibri" panose="020F0502020204030204" pitchFamily="34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bg-BG" sz="1400" dirty="0">
                <a:effectLst/>
                <a:latin typeface="+mj-lt"/>
                <a:ea typeface="Calibri" panose="020F0502020204030204" pitchFamily="34" charset="0"/>
              </a:rPr>
              <a:t>Общини,</a:t>
            </a:r>
            <a:endParaRPr lang="en-BG" sz="1400" dirty="0">
              <a:effectLst/>
              <a:latin typeface="+mj-lt"/>
              <a:ea typeface="Calibri" panose="020F0502020204030204" pitchFamily="34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bg-BG" sz="1400" dirty="0">
                <a:effectLst/>
                <a:latin typeface="+mj-lt"/>
                <a:ea typeface="Calibri" panose="020F0502020204030204" pitchFamily="34" charset="0"/>
              </a:rPr>
              <a:t>Държавни, общински, частни детски градини и училища </a:t>
            </a:r>
          </a:p>
          <a:p>
            <a:pPr marL="342900" lvl="0" indent="-342900" algn="just">
              <a:lnSpc>
                <a:spcPct val="150000"/>
              </a:lnSpc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bg-BG" sz="1400" dirty="0">
                <a:effectLst/>
                <a:latin typeface="+mj-lt"/>
                <a:ea typeface="Calibri" panose="020F0502020204030204" pitchFamily="34" charset="0"/>
              </a:rPr>
              <a:t>Юридически лица с нестопанска цел (ЮЛНЦ) за осъществяване на дейност в обществена полза с доказан опит и експертиза в сферата на образованието и работа с уязвими групи</a:t>
            </a:r>
            <a:endParaRPr lang="en-BG" sz="1400" dirty="0">
              <a:effectLst/>
              <a:latin typeface="+mj-lt"/>
              <a:ea typeface="Calibri" panose="020F0502020204030204" pitchFamily="34" charset="0"/>
            </a:endParaRPr>
          </a:p>
          <a:p>
            <a:pPr lvl="0"/>
            <a:endParaRPr lang="ru-RU" sz="1400" dirty="0">
              <a:latin typeface="+mj-lt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751308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452063" y="470574"/>
            <a:ext cx="8748028" cy="1196861"/>
          </a:xfrm>
          <a:prstGeom prst="roundRect">
            <a:avLst/>
          </a:prstGeom>
          <a:effectLst>
            <a:reflection blurRad="6350" stA="52000" endA="300" endPos="350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/>
          <p:cNvSpPr txBox="1"/>
          <p:nvPr/>
        </p:nvSpPr>
        <p:spPr>
          <a:xfrm>
            <a:off x="452063" y="1318220"/>
            <a:ext cx="945393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>
              <a:latin typeface="Calibri" charset="0"/>
              <a:ea typeface="Calibri" charset="0"/>
              <a:cs typeface="Calibri" charset="0"/>
            </a:endParaRPr>
          </a:p>
          <a:p>
            <a:endParaRPr lang="bg-BG" dirty="0">
              <a:effectLst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71258" y="542087"/>
            <a:ext cx="8748028" cy="954107"/>
          </a:xfrm>
          <a:prstGeom prst="rect">
            <a:avLst/>
          </a:prstGeom>
          <a:noFill/>
          <a:effectLst>
            <a:reflection blurRad="6350" stA="52000" endA="300" endPos="35000" dir="5400000" sy="-100000" algn="bl" rotWithShape="0"/>
          </a:effectLst>
        </p:spPr>
        <p:txBody>
          <a:bodyPr wrap="square" rtlCol="0">
            <a:spAutoFit/>
          </a:bodyPr>
          <a:lstStyle/>
          <a:p>
            <a:pPr algn="ctr"/>
            <a:r>
              <a:rPr lang="bg-BG" sz="2800" b="1" dirty="0">
                <a:solidFill>
                  <a:srgbClr val="FFFF00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latin typeface="Calibri" charset="0"/>
                <a:ea typeface="Calibri" charset="0"/>
                <a:cs typeface="Calibri" charset="0"/>
              </a:rPr>
              <a:t>СТРАТЕГИЧЕСКИ ПЛАН ЗА РАЗВИТИЕ НА ЗЕМЕДЕЛИЕТО И СЕЛСКИТЕ РАЙОНИ</a:t>
            </a:r>
            <a:endParaRPr lang="en-US" sz="2800" b="1" dirty="0">
              <a:solidFill>
                <a:srgbClr val="FFFF00"/>
              </a:solidFill>
              <a:effectLst>
                <a:outerShdw blurRad="50800" dist="38100" algn="l" rotWithShape="0">
                  <a:prstClr val="black">
                    <a:alpha val="40000"/>
                  </a:prstClr>
                </a:outerShdw>
              </a:effectLst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0182675" y="418976"/>
            <a:ext cx="199125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bg-BG" b="1" dirty="0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rPr>
              <a:t>СПРЗСР 2023-202</a:t>
            </a:r>
            <a:r>
              <a:rPr lang="en-US" b="1" dirty="0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rPr>
              <a:t>7</a:t>
            </a:r>
            <a:endParaRPr lang="bg-BG" b="1" dirty="0">
              <a:solidFill>
                <a:schemeClr val="bg1"/>
              </a:solidFill>
              <a:latin typeface="Calibri" charset="0"/>
              <a:ea typeface="Calibri" charset="0"/>
              <a:cs typeface="Calibri" charset="0"/>
            </a:endParaRPr>
          </a:p>
          <a:p>
            <a:r>
              <a:rPr lang="bg-BG" b="1" dirty="0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rPr>
              <a:t>              /ЕЗФРСР/</a:t>
            </a:r>
            <a:endParaRPr lang="en-US" b="1" dirty="0">
              <a:solidFill>
                <a:schemeClr val="bg1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5" name="Triangle 4"/>
          <p:cNvSpPr/>
          <p:nvPr/>
        </p:nvSpPr>
        <p:spPr>
          <a:xfrm rot="5400000">
            <a:off x="-65663" y="665328"/>
            <a:ext cx="666247" cy="276740"/>
          </a:xfrm>
          <a:prstGeom prst="triangle">
            <a:avLst/>
          </a:prstGeom>
          <a:effectLst>
            <a:reflection blurRad="6350" stA="52000" endA="300" endPos="350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630091" y="2297526"/>
            <a:ext cx="85700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bg-BG" dirty="0">
              <a:latin typeface="Calibri" charset="0"/>
              <a:ea typeface="Calibri" charset="0"/>
              <a:cs typeface="Calibri" charset="0"/>
            </a:endParaRPr>
          </a:p>
          <a:p>
            <a:r>
              <a:rPr lang="bg-BG" dirty="0">
                <a:latin typeface="Calibri" charset="0"/>
                <a:ea typeface="Calibri" charset="0"/>
                <a:cs typeface="Calibri" charset="0"/>
              </a:rPr>
              <a:t>Максимален размер за финансиране на проект по СПРЗСР – левовата равностойност на 200 000 евро</a:t>
            </a:r>
          </a:p>
          <a:p>
            <a:endParaRPr lang="bg-BG" b="1" dirty="0">
              <a:latin typeface="Calibri" charset="0"/>
              <a:cs typeface="Calibri" charset="0"/>
            </a:endParaRPr>
          </a:p>
          <a:p>
            <a:r>
              <a:rPr lang="bg-BG" b="1" dirty="0">
                <a:latin typeface="Calibri" charset="0"/>
                <a:cs typeface="Calibri" charset="0"/>
              </a:rPr>
              <a:t>МАКСИМАЛЕН РАЗМЕР ЗА ФИНАНСИРАНЕ НА МИГ ПОМОРИЕ: 5 867 400 ЛВ.</a:t>
            </a:r>
          </a:p>
          <a:p>
            <a:endParaRPr lang="bg-BG" b="1" dirty="0">
              <a:latin typeface="Calibri" charset="0"/>
              <a:cs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773220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452063" y="470574"/>
            <a:ext cx="8667223" cy="666247"/>
          </a:xfrm>
          <a:prstGeom prst="roundRect">
            <a:avLst/>
          </a:prstGeom>
          <a:effectLst>
            <a:reflection blurRad="6350" stA="52000" endA="300" endPos="350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/>
          <p:cNvSpPr txBox="1"/>
          <p:nvPr/>
        </p:nvSpPr>
        <p:spPr>
          <a:xfrm>
            <a:off x="633038" y="1584920"/>
            <a:ext cx="9453937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g-BG" b="1" u="sng" dirty="0">
                <a:latin typeface="Calibri" charset="0"/>
                <a:ea typeface="Calibri" charset="0"/>
                <a:cs typeface="Calibri" charset="0"/>
              </a:rPr>
              <a:t>Допустими кандидати:</a:t>
            </a:r>
          </a:p>
          <a:p>
            <a:endParaRPr lang="bg-BG" sz="1200" dirty="0">
              <a:latin typeface="Calibri" charset="0"/>
              <a:ea typeface="Calibri" charset="0"/>
              <a:cs typeface="Calibri" charset="0"/>
            </a:endParaRPr>
          </a:p>
          <a:p>
            <a:r>
              <a:rPr lang="ru-RU" sz="1400" dirty="0">
                <a:latin typeface="+mj-lt"/>
                <a:ea typeface="Calibri" charset="0"/>
                <a:cs typeface="Calibri" charset="0"/>
              </a:rPr>
              <a:t>1.Земеделски </a:t>
            </a:r>
            <a:r>
              <a:rPr lang="ru-RU" sz="1400" dirty="0" err="1">
                <a:latin typeface="+mj-lt"/>
                <a:ea typeface="Calibri" charset="0"/>
                <a:cs typeface="Calibri" charset="0"/>
              </a:rPr>
              <a:t>стопани</a:t>
            </a:r>
            <a:endParaRPr lang="ru-RU" sz="1400" dirty="0">
              <a:latin typeface="+mj-lt"/>
              <a:ea typeface="Calibri" charset="0"/>
              <a:cs typeface="Calibri" charset="0"/>
            </a:endParaRPr>
          </a:p>
          <a:p>
            <a:r>
              <a:rPr lang="ru-RU" sz="1400" dirty="0">
                <a:latin typeface="+mj-lt"/>
                <a:ea typeface="Calibri" charset="0"/>
                <a:cs typeface="Calibri" charset="0"/>
              </a:rPr>
              <a:t>2.Групи и организации </a:t>
            </a:r>
            <a:r>
              <a:rPr lang="ru-RU" sz="1400">
                <a:latin typeface="+mj-lt"/>
                <a:ea typeface="Calibri" charset="0"/>
                <a:cs typeface="Calibri" charset="0"/>
              </a:rPr>
              <a:t>на производители</a:t>
            </a:r>
          </a:p>
          <a:p>
            <a:endParaRPr lang="ru-RU" sz="1400" dirty="0">
              <a:latin typeface="+mj-lt"/>
              <a:ea typeface="Calibri" charset="0"/>
              <a:cs typeface="Calibri" charset="0"/>
            </a:endParaRPr>
          </a:p>
          <a:p>
            <a:endParaRPr lang="ru-RU" sz="1400" dirty="0">
              <a:latin typeface="+mj-lt"/>
              <a:ea typeface="Calibri" charset="0"/>
              <a:cs typeface="Calibri" charset="0"/>
            </a:endParaRPr>
          </a:p>
          <a:p>
            <a:r>
              <a:rPr lang="bg-BG" sz="1400" b="1" u="sng" dirty="0">
                <a:latin typeface="+mj-lt"/>
                <a:ea typeface="Calibri" charset="0"/>
                <a:cs typeface="Calibri" charset="0"/>
              </a:rPr>
              <a:t>Размер на финансовата помощ:</a:t>
            </a:r>
            <a:endParaRPr lang="en-US" sz="1400" b="1" u="sng" dirty="0">
              <a:latin typeface="+mj-lt"/>
              <a:ea typeface="Calibri" charset="0"/>
              <a:cs typeface="Calibri" charset="0"/>
            </a:endParaRPr>
          </a:p>
          <a:p>
            <a:endParaRPr lang="bg-BG" sz="1400" b="1" u="sng" dirty="0">
              <a:latin typeface="+mj-lt"/>
              <a:ea typeface="Calibri" charset="0"/>
              <a:cs typeface="Calibri" charset="0"/>
            </a:endParaRPr>
          </a:p>
          <a:p>
            <a:r>
              <a:rPr lang="ru-RU" sz="1400" dirty="0">
                <a:latin typeface="+mj-lt"/>
              </a:rPr>
              <a:t>·</a:t>
            </a:r>
            <a:r>
              <a:rPr lang="ru-RU" sz="1400" dirty="0" err="1">
                <a:latin typeface="+mj-lt"/>
              </a:rPr>
              <a:t>Финансовата</a:t>
            </a:r>
            <a:r>
              <a:rPr lang="ru-RU" sz="1400" dirty="0">
                <a:latin typeface="+mj-lt"/>
              </a:rPr>
              <a:t> </a:t>
            </a:r>
            <a:r>
              <a:rPr lang="ru-RU" sz="1400" dirty="0" err="1">
                <a:latin typeface="+mj-lt"/>
              </a:rPr>
              <a:t>помощ</a:t>
            </a:r>
            <a:r>
              <a:rPr lang="ru-RU" sz="1400" dirty="0">
                <a:latin typeface="+mj-lt"/>
              </a:rPr>
              <a:t> е в размер до 65 % от </a:t>
            </a:r>
            <a:r>
              <a:rPr lang="ru-RU" sz="1400" dirty="0" err="1">
                <a:latin typeface="+mj-lt"/>
              </a:rPr>
              <a:t>общия</a:t>
            </a:r>
            <a:r>
              <a:rPr lang="ru-RU" sz="1400" dirty="0">
                <a:latin typeface="+mj-lt"/>
              </a:rPr>
              <a:t> размер на </a:t>
            </a:r>
            <a:r>
              <a:rPr lang="ru-RU" sz="1400" dirty="0" err="1">
                <a:latin typeface="+mj-lt"/>
              </a:rPr>
              <a:t>допустимите</a:t>
            </a:r>
            <a:r>
              <a:rPr lang="ru-RU" sz="1400" dirty="0">
                <a:latin typeface="+mj-lt"/>
              </a:rPr>
              <a:t> за финансово</a:t>
            </a:r>
          </a:p>
          <a:p>
            <a:r>
              <a:rPr lang="ru-RU" sz="1400" dirty="0" err="1">
                <a:latin typeface="+mj-lt"/>
              </a:rPr>
              <a:t>подпомагане</a:t>
            </a:r>
            <a:r>
              <a:rPr lang="ru-RU" sz="1400" dirty="0">
                <a:latin typeface="+mj-lt"/>
              </a:rPr>
              <a:t> </a:t>
            </a:r>
            <a:r>
              <a:rPr lang="ru-RU" sz="1400" dirty="0" err="1">
                <a:latin typeface="+mj-lt"/>
              </a:rPr>
              <a:t>разходи</a:t>
            </a:r>
            <a:r>
              <a:rPr lang="bg-BG" sz="1400" dirty="0">
                <a:latin typeface="+mj-lt"/>
              </a:rPr>
              <a:t>.</a:t>
            </a:r>
          </a:p>
          <a:p>
            <a:endParaRPr lang="ru-RU" sz="1400" dirty="0">
              <a:latin typeface="+mj-lt"/>
              <a:ea typeface="Calibri" charset="0"/>
              <a:cs typeface="Calibri" charset="0"/>
            </a:endParaRPr>
          </a:p>
          <a:p>
            <a:endParaRPr lang="en-US" dirty="0">
              <a:latin typeface="Calibri" charset="0"/>
              <a:ea typeface="Calibri" charset="0"/>
              <a:cs typeface="Calibri" charset="0"/>
            </a:endParaRPr>
          </a:p>
          <a:p>
            <a:endParaRPr lang="bg-BG" dirty="0">
              <a:effectLst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71258" y="542087"/>
            <a:ext cx="8748028" cy="523220"/>
          </a:xfrm>
          <a:prstGeom prst="rect">
            <a:avLst/>
          </a:prstGeom>
          <a:noFill/>
          <a:effectLst>
            <a:reflection blurRad="6350" stA="52000" endA="300" endPos="35000" dir="5400000" sy="-100000" algn="bl" rotWithShape="0"/>
          </a:effectLst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FFFF00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latin typeface="Calibri" charset="0"/>
                <a:ea typeface="Calibri" charset="0"/>
                <a:cs typeface="Calibri" charset="0"/>
              </a:rPr>
              <a:t>II.</a:t>
            </a:r>
            <a:r>
              <a:rPr lang="bg-BG" sz="2800" b="1" dirty="0">
                <a:solidFill>
                  <a:srgbClr val="FFFF00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latin typeface="Calibri" charset="0"/>
                <a:ea typeface="Calibri" charset="0"/>
                <a:cs typeface="Calibri" charset="0"/>
              </a:rPr>
              <a:t>Г.1. “ИНВЕСТИЦИИ В ЗЕМЕДЕЛСКИ СТОПАНСТВА”</a:t>
            </a:r>
            <a:endParaRPr lang="en-US" sz="2800" b="1" dirty="0">
              <a:solidFill>
                <a:srgbClr val="FFFF00"/>
              </a:solidFill>
              <a:effectLst>
                <a:outerShdw blurRad="50800" dist="38100" algn="l" rotWithShape="0">
                  <a:prstClr val="black">
                    <a:alpha val="40000"/>
                  </a:prstClr>
                </a:outerShdw>
              </a:effectLst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0182675" y="418976"/>
            <a:ext cx="199125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bg-BG" b="1" dirty="0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rPr>
              <a:t>СПРЗСР 2023-202</a:t>
            </a:r>
            <a:r>
              <a:rPr lang="en-US" b="1" dirty="0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rPr>
              <a:t>7</a:t>
            </a:r>
            <a:endParaRPr lang="bg-BG" b="1" dirty="0">
              <a:solidFill>
                <a:schemeClr val="bg1"/>
              </a:solidFill>
              <a:latin typeface="Calibri" charset="0"/>
              <a:ea typeface="Calibri" charset="0"/>
              <a:cs typeface="Calibri" charset="0"/>
            </a:endParaRPr>
          </a:p>
          <a:p>
            <a:r>
              <a:rPr lang="bg-BG" b="1" dirty="0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rPr>
              <a:t>              /ЕЗФРСР/</a:t>
            </a:r>
            <a:endParaRPr lang="en-US" b="1" dirty="0">
              <a:solidFill>
                <a:schemeClr val="bg1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5" name="Triangle 4"/>
          <p:cNvSpPr/>
          <p:nvPr/>
        </p:nvSpPr>
        <p:spPr>
          <a:xfrm rot="5400000">
            <a:off x="-65663" y="665328"/>
            <a:ext cx="666247" cy="276740"/>
          </a:xfrm>
          <a:prstGeom prst="triangle">
            <a:avLst/>
          </a:prstGeom>
          <a:effectLst>
            <a:reflection blurRad="6350" stA="52000" endA="300" endPos="350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11467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452063" y="470574"/>
            <a:ext cx="8667223" cy="666247"/>
          </a:xfrm>
          <a:prstGeom prst="roundRect">
            <a:avLst/>
          </a:prstGeom>
          <a:effectLst>
            <a:reflection blurRad="6350" stA="52000" endA="300" endPos="350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/>
          <p:cNvSpPr txBox="1"/>
          <p:nvPr/>
        </p:nvSpPr>
        <p:spPr>
          <a:xfrm>
            <a:off x="452063" y="1318220"/>
            <a:ext cx="9453937" cy="46166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g-BG" sz="1400" b="1" u="sng" dirty="0">
                <a:latin typeface="+mj-lt"/>
                <a:ea typeface="Calibri" charset="0"/>
                <a:cs typeface="Calibri" charset="0"/>
              </a:rPr>
              <a:t>Допустими дейности:</a:t>
            </a:r>
          </a:p>
          <a:p>
            <a:endParaRPr lang="ru-RU" sz="1400" dirty="0">
              <a:latin typeface="+mj-lt"/>
              <a:cs typeface="Calibri" panose="020F0502020204030204" pitchFamily="34" charset="0"/>
            </a:endParaRPr>
          </a:p>
          <a:p>
            <a:r>
              <a:rPr lang="ru-RU" sz="1400" dirty="0">
                <a:latin typeface="+mj-lt"/>
                <a:cs typeface="Calibri" panose="020F0502020204030204" pitchFamily="34" charset="0"/>
              </a:rPr>
              <a:t>-Инвестиции за модернизация и механизация /инвестиции във физически активи/, свързана снамаляване на производствените разходи и повишаване производителността на труда;</a:t>
            </a:r>
          </a:p>
          <a:p>
            <a:r>
              <a:rPr lang="ru-RU" sz="1400" dirty="0">
                <a:latin typeface="+mj-lt"/>
                <a:cs typeface="Calibri" panose="020F0502020204030204" pitchFamily="34" charset="0"/>
              </a:rPr>
              <a:t>-Инвестиции за постигане съответствие с нововъведени стандарти на Общността приложими за</a:t>
            </a:r>
          </a:p>
          <a:p>
            <a:r>
              <a:rPr lang="bg-BG" sz="1400" dirty="0">
                <a:latin typeface="+mj-lt"/>
                <a:cs typeface="Calibri" panose="020F0502020204030204" pitchFamily="34" charset="0"/>
              </a:rPr>
              <a:t>съответните стопанства;</a:t>
            </a:r>
          </a:p>
          <a:p>
            <a:r>
              <a:rPr lang="ru-RU" sz="1400" dirty="0">
                <a:latin typeface="+mj-lt"/>
                <a:cs typeface="Calibri" panose="020F0502020204030204" pitchFamily="34" charset="0"/>
              </a:rPr>
              <a:t>-Инвестиции в изграждане, реконструкция/рехабилитация на съоръжения и закупуване и</a:t>
            </a:r>
          </a:p>
          <a:p>
            <a:r>
              <a:rPr lang="ru-RU" sz="1400" dirty="0">
                <a:latin typeface="+mj-lt"/>
                <a:cs typeface="Calibri" panose="020F0502020204030204" pitchFamily="34" charset="0"/>
              </a:rPr>
              <a:t>монтиране на оборудване, включително кладенци и съоръжения за съхранение на вода за</a:t>
            </a:r>
          </a:p>
          <a:p>
            <a:r>
              <a:rPr lang="ru-RU" sz="1400" dirty="0">
                <a:latin typeface="+mj-lt"/>
                <a:cs typeface="Calibri" panose="020F0502020204030204" pitchFamily="34" charset="0"/>
              </a:rPr>
              <a:t>напояване, включващи изграждането на нови и подобряване на съществуващи мрежи в</a:t>
            </a:r>
          </a:p>
          <a:p>
            <a:r>
              <a:rPr lang="bg-BG" sz="1400" dirty="0">
                <a:latin typeface="+mj-lt"/>
                <a:cs typeface="Calibri" panose="020F0502020204030204" pitchFamily="34" charset="0"/>
              </a:rPr>
              <a:t>стопанствата;</a:t>
            </a:r>
          </a:p>
          <a:p>
            <a:r>
              <a:rPr lang="ru-RU" sz="1400" dirty="0">
                <a:latin typeface="+mj-lt"/>
                <a:cs typeface="Calibri" panose="020F0502020204030204" pitchFamily="34" charset="0"/>
              </a:rPr>
              <a:t>-Инвестиции пряко свързани с подобряване на енергийната ефективност на стопанствата;</a:t>
            </a:r>
          </a:p>
          <a:p>
            <a:r>
              <a:rPr lang="ru-RU" sz="1400" dirty="0">
                <a:latin typeface="+mj-lt"/>
                <a:cs typeface="Calibri" panose="020F0502020204030204" pitchFamily="34" charset="0"/>
              </a:rPr>
              <a:t>-Инвестиции за съхранение на земеделската продукция с цел запазване качеството на продукцията;</a:t>
            </a:r>
          </a:p>
          <a:p>
            <a:r>
              <a:rPr lang="ru-RU" sz="1400" dirty="0">
                <a:latin typeface="+mj-lt"/>
                <a:cs typeface="Calibri" panose="020F0502020204030204" pitchFamily="34" charset="0"/>
              </a:rPr>
              <a:t>-Инвестиции в недвижима собственост, свързана с дейността на земеделските стопанства;</a:t>
            </a:r>
          </a:p>
          <a:p>
            <a:r>
              <a:rPr lang="ru-RU" sz="1400" dirty="0">
                <a:latin typeface="+mj-lt"/>
                <a:cs typeface="Calibri" panose="020F0502020204030204" pitchFamily="34" charset="0"/>
              </a:rPr>
              <a:t>-Инвестиции за създаване и/или презасаждане на трайни насаждения, десертни лозя, медоносни</a:t>
            </a:r>
          </a:p>
          <a:p>
            <a:r>
              <a:rPr lang="ru-RU" sz="1400" dirty="0">
                <a:latin typeface="+mj-lt"/>
                <a:cs typeface="Calibri" panose="020F0502020204030204" pitchFamily="34" charset="0"/>
              </a:rPr>
              <a:t>дървесни видове за производство на мед и бързорастящи храсти и дървесни видове за</a:t>
            </a:r>
          </a:p>
          <a:p>
            <a:r>
              <a:rPr lang="bg-BG" sz="1400" dirty="0">
                <a:latin typeface="+mj-lt"/>
                <a:cs typeface="Calibri" panose="020F0502020204030204" pitchFamily="34" charset="0"/>
              </a:rPr>
              <a:t>производство на биоенергия;</a:t>
            </a:r>
          </a:p>
          <a:p>
            <a:r>
              <a:rPr lang="ru-RU" sz="1400" dirty="0">
                <a:latin typeface="+mj-lt"/>
                <a:cs typeface="Calibri" panose="020F0502020204030204" pitchFamily="34" charset="0"/>
              </a:rPr>
              <a:t>-Инвестиции за производство на енергия от възобновяеми енергийни източници (водна, вятърна,</a:t>
            </a:r>
          </a:p>
          <a:p>
            <a:r>
              <a:rPr lang="ru-RU" sz="1400" dirty="0">
                <a:latin typeface="+mj-lt"/>
                <a:cs typeface="Calibri" panose="020F0502020204030204" pitchFamily="34" charset="0"/>
              </a:rPr>
              <a:t>слънчева, геотермална енергия и остатъчна/отпадъчна биомаса) за собствено потребление за</a:t>
            </a:r>
          </a:p>
          <a:p>
            <a:r>
              <a:rPr lang="bg-BG" sz="1400" dirty="0">
                <a:latin typeface="+mj-lt"/>
                <a:cs typeface="Calibri" panose="020F0502020204030204" pitchFamily="34" charset="0"/>
              </a:rPr>
              <a:t>нуждите на земеделските стопанства;</a:t>
            </a:r>
          </a:p>
          <a:p>
            <a:r>
              <a:rPr lang="ru-RU" sz="1400" dirty="0">
                <a:latin typeface="+mj-lt"/>
                <a:cs typeface="Calibri" panose="020F0502020204030204" pitchFamily="34" charset="0"/>
              </a:rPr>
              <a:t>- Инвестиции, насочени към надвишаване на изискванията за хуманно отношение към животните и</a:t>
            </a:r>
          </a:p>
          <a:p>
            <a:r>
              <a:rPr lang="bg-BG" sz="1400" dirty="0">
                <a:latin typeface="+mj-lt"/>
                <a:cs typeface="Calibri" panose="020F0502020204030204" pitchFamily="34" charset="0"/>
              </a:rPr>
              <a:t>повишаване на биосигурността.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71258" y="542087"/>
            <a:ext cx="8748028" cy="523220"/>
          </a:xfrm>
          <a:prstGeom prst="rect">
            <a:avLst/>
          </a:prstGeom>
          <a:noFill/>
          <a:effectLst>
            <a:reflection blurRad="6350" stA="52000" endA="300" endPos="35000" dir="5400000" sy="-100000" algn="bl" rotWithShape="0"/>
          </a:effectLst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FFFF00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latin typeface="Calibri" charset="0"/>
                <a:ea typeface="Calibri" charset="0"/>
                <a:cs typeface="Calibri" charset="0"/>
              </a:rPr>
              <a:t>II.</a:t>
            </a:r>
            <a:r>
              <a:rPr lang="bg-BG" sz="2800" b="1" dirty="0">
                <a:solidFill>
                  <a:srgbClr val="FFFF00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latin typeface="Calibri" charset="0"/>
                <a:ea typeface="Calibri" charset="0"/>
                <a:cs typeface="Calibri" charset="0"/>
              </a:rPr>
              <a:t>Г.1. “ИНВЕСТИЦИИ В ЗЕМЕДЕЛСКИ СТОПАНСТВА”</a:t>
            </a:r>
            <a:endParaRPr lang="en-US" sz="2800" b="1" dirty="0">
              <a:solidFill>
                <a:srgbClr val="FFFF00"/>
              </a:solidFill>
              <a:effectLst>
                <a:outerShdw blurRad="50800" dist="38100" algn="l" rotWithShape="0">
                  <a:prstClr val="black">
                    <a:alpha val="40000"/>
                  </a:prstClr>
                </a:outerShdw>
              </a:effectLst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0182675" y="418976"/>
            <a:ext cx="199125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bg-BG" b="1" dirty="0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rPr>
              <a:t>СПРЗСР 2023-202</a:t>
            </a:r>
            <a:r>
              <a:rPr lang="en-US" b="1" dirty="0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rPr>
              <a:t>7</a:t>
            </a:r>
            <a:endParaRPr lang="bg-BG" b="1" dirty="0">
              <a:solidFill>
                <a:schemeClr val="bg1"/>
              </a:solidFill>
              <a:latin typeface="Calibri" charset="0"/>
              <a:ea typeface="Calibri" charset="0"/>
              <a:cs typeface="Calibri" charset="0"/>
            </a:endParaRPr>
          </a:p>
          <a:p>
            <a:pPr algn="r"/>
            <a:r>
              <a:rPr lang="bg-BG" b="1" dirty="0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rPr>
              <a:t>/ЕЗФРСР/</a:t>
            </a:r>
            <a:endParaRPr lang="en-US" b="1" dirty="0">
              <a:solidFill>
                <a:schemeClr val="bg1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5" name="Triangle 4"/>
          <p:cNvSpPr/>
          <p:nvPr/>
        </p:nvSpPr>
        <p:spPr>
          <a:xfrm rot="5400000">
            <a:off x="-65663" y="665328"/>
            <a:ext cx="666247" cy="276740"/>
          </a:xfrm>
          <a:prstGeom prst="triangle">
            <a:avLst/>
          </a:prstGeom>
          <a:effectLst>
            <a:reflection blurRad="6350" stA="52000" endA="300" endPos="350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30038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501491" y="399060"/>
            <a:ext cx="8667223" cy="666247"/>
          </a:xfrm>
          <a:prstGeom prst="roundRect">
            <a:avLst/>
          </a:prstGeom>
          <a:effectLst>
            <a:reflection blurRad="6350" stA="52000" endA="300" endPos="350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501491" y="470573"/>
            <a:ext cx="8748028" cy="523220"/>
          </a:xfrm>
          <a:prstGeom prst="rect">
            <a:avLst/>
          </a:prstGeom>
          <a:noFill/>
          <a:effectLst>
            <a:reflection blurRad="6350" stA="52000" endA="300" endPos="35000" dir="5400000" sy="-100000" algn="bl" rotWithShape="0"/>
          </a:effectLst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rPr>
              <a:t>II.</a:t>
            </a:r>
            <a:r>
              <a:rPr lang="bg-BG" sz="2800" b="1" dirty="0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rPr>
              <a:t>Г.1. “ИНВЕСТИЦИИ В ЗЕМЕДЕЛСКИ СТОПАНСТВА”</a:t>
            </a:r>
            <a:endParaRPr lang="en-US" sz="2800" b="1" dirty="0">
              <a:solidFill>
                <a:schemeClr val="bg1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01491" y="1105998"/>
            <a:ext cx="10121682" cy="43396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sz="1400" dirty="0">
              <a:latin typeface="+mj-lt"/>
            </a:endParaRPr>
          </a:p>
          <a:p>
            <a:r>
              <a:rPr lang="ru-RU" sz="1400" b="1" dirty="0">
                <a:latin typeface="+mj-lt"/>
              </a:rPr>
              <a:t>Не е допустима и подкрепата за основни земеделски инвестиции - закупуването на машини,</a:t>
            </a:r>
          </a:p>
          <a:p>
            <a:r>
              <a:rPr lang="ru-RU" sz="1400" b="1" dirty="0">
                <a:latin typeface="+mj-lt"/>
              </a:rPr>
              <a:t>с изключение на такива, предвидени за социално земеделие и такива, свързани с колективни инвестиции.</a:t>
            </a:r>
          </a:p>
          <a:p>
            <a:endParaRPr lang="ru-RU" sz="1400" b="1" dirty="0">
              <a:latin typeface="+mj-lt"/>
            </a:endParaRPr>
          </a:p>
          <a:p>
            <a:r>
              <a:rPr lang="ru-RU" sz="1400" b="1" dirty="0">
                <a:latin typeface="+mj-lt"/>
              </a:rPr>
              <a:t>Социално земеделие: </a:t>
            </a:r>
            <a:r>
              <a:rPr lang="ru-RU" sz="1400" dirty="0">
                <a:latin typeface="+mj-lt"/>
              </a:rPr>
              <a:t>Всички дейности, при които се използват земеделски  ресурси за насърчаване </a:t>
            </a:r>
          </a:p>
          <a:p>
            <a:r>
              <a:rPr lang="ru-RU" sz="1400" dirty="0">
                <a:latin typeface="+mj-lt"/>
              </a:rPr>
              <a:t>или разработване на социални услуги в селските райони като рехабилитация, терапия, защитена заетост*, </a:t>
            </a:r>
          </a:p>
          <a:p>
            <a:r>
              <a:rPr lang="ru-RU" sz="1400" dirty="0">
                <a:latin typeface="+mj-lt"/>
              </a:rPr>
              <a:t>образование през целия живот и други дейности, които допринасят за социално включване. </a:t>
            </a:r>
          </a:p>
          <a:p>
            <a:r>
              <a:rPr lang="ru-RU" sz="1400" dirty="0">
                <a:latin typeface="+mj-lt"/>
              </a:rPr>
              <a:t>Социалното земеделие включва следните четири основни видове дейности - рехабилитация и терапия; </a:t>
            </a:r>
          </a:p>
          <a:p>
            <a:r>
              <a:rPr lang="ru-RU" sz="1400" dirty="0">
                <a:latin typeface="+mj-lt"/>
              </a:rPr>
              <a:t>работно включване и социална интеграция; образование; грижа за хората.</a:t>
            </a:r>
          </a:p>
          <a:p>
            <a:r>
              <a:rPr lang="ru-RU" sz="1400" dirty="0">
                <a:latin typeface="+mj-lt"/>
              </a:rPr>
              <a:t>*Защитена заетост - среда, в която хората с увреждания получават услуги и обучение за развиване на работни</a:t>
            </a:r>
          </a:p>
          <a:p>
            <a:r>
              <a:rPr lang="ru-RU" sz="1400" dirty="0">
                <a:latin typeface="+mj-lt"/>
              </a:rPr>
              <a:t> умения и поведение и която е безопасна и не е конкурентна.</a:t>
            </a:r>
          </a:p>
          <a:p>
            <a:endParaRPr lang="ru-RU" sz="1400" dirty="0">
              <a:latin typeface="+mj-lt"/>
            </a:endParaRPr>
          </a:p>
          <a:p>
            <a:r>
              <a:rPr lang="bg-BG" sz="1400" b="1" dirty="0">
                <a:latin typeface="+mj-lt"/>
              </a:rPr>
              <a:t>Колективни  инвестиции: </a:t>
            </a:r>
            <a:r>
              <a:rPr lang="en-US" sz="1400" dirty="0">
                <a:latin typeface="+mj-lt"/>
              </a:rPr>
              <a:t>Инвестиции </a:t>
            </a:r>
            <a:r>
              <a:rPr lang="en-US" sz="1400" dirty="0" err="1">
                <a:latin typeface="+mj-lt"/>
              </a:rPr>
              <a:t>от</a:t>
            </a:r>
            <a:r>
              <a:rPr lang="en-US" sz="1400" dirty="0">
                <a:latin typeface="+mj-lt"/>
              </a:rPr>
              <a:t> </a:t>
            </a:r>
            <a:r>
              <a:rPr lang="en-US" sz="1400" dirty="0" err="1">
                <a:latin typeface="+mj-lt"/>
              </a:rPr>
              <a:t>две</a:t>
            </a:r>
            <a:r>
              <a:rPr lang="en-US" sz="1400" dirty="0">
                <a:latin typeface="+mj-lt"/>
              </a:rPr>
              <a:t> </a:t>
            </a:r>
            <a:r>
              <a:rPr lang="en-US" sz="1400" dirty="0" err="1">
                <a:latin typeface="+mj-lt"/>
              </a:rPr>
              <a:t>или</a:t>
            </a:r>
            <a:r>
              <a:rPr lang="en-US" sz="1400" dirty="0">
                <a:latin typeface="+mj-lt"/>
              </a:rPr>
              <a:t> </a:t>
            </a:r>
            <a:r>
              <a:rPr lang="en-US" sz="1400" dirty="0" err="1">
                <a:latin typeface="+mj-lt"/>
              </a:rPr>
              <a:t>повече</a:t>
            </a:r>
            <a:r>
              <a:rPr lang="en-US" sz="1400" dirty="0">
                <a:latin typeface="+mj-lt"/>
              </a:rPr>
              <a:t> </a:t>
            </a:r>
            <a:r>
              <a:rPr lang="en-US" sz="1400" dirty="0" err="1">
                <a:latin typeface="+mj-lt"/>
              </a:rPr>
              <a:t>физически</a:t>
            </a:r>
            <a:r>
              <a:rPr lang="en-US" sz="1400" dirty="0">
                <a:latin typeface="+mj-lt"/>
              </a:rPr>
              <a:t> </a:t>
            </a:r>
            <a:r>
              <a:rPr lang="en-US" sz="1400" dirty="0" err="1">
                <a:latin typeface="+mj-lt"/>
              </a:rPr>
              <a:t>или</a:t>
            </a:r>
            <a:r>
              <a:rPr lang="en-US" sz="1400" dirty="0">
                <a:latin typeface="+mj-lt"/>
              </a:rPr>
              <a:t> </a:t>
            </a:r>
            <a:r>
              <a:rPr lang="en-US" sz="1400" dirty="0" err="1">
                <a:latin typeface="+mj-lt"/>
              </a:rPr>
              <a:t>юридически</a:t>
            </a:r>
            <a:r>
              <a:rPr lang="en-US" sz="1400" dirty="0">
                <a:latin typeface="+mj-lt"/>
              </a:rPr>
              <a:t> </a:t>
            </a:r>
            <a:r>
              <a:rPr lang="en-US" sz="1400" dirty="0" err="1">
                <a:latin typeface="+mj-lt"/>
              </a:rPr>
              <a:t>лица</a:t>
            </a:r>
            <a:r>
              <a:rPr lang="en-US" sz="1400" dirty="0">
                <a:latin typeface="+mj-lt"/>
              </a:rPr>
              <a:t>, </a:t>
            </a:r>
            <a:r>
              <a:rPr lang="en-US" sz="1400" dirty="0" err="1">
                <a:latin typeface="+mj-lt"/>
              </a:rPr>
              <a:t>които</a:t>
            </a:r>
            <a:r>
              <a:rPr lang="en-US" sz="1400" dirty="0">
                <a:latin typeface="+mj-lt"/>
              </a:rPr>
              <a:t> </a:t>
            </a:r>
            <a:r>
              <a:rPr lang="en-US" sz="1400" dirty="0" err="1">
                <a:latin typeface="+mj-lt"/>
              </a:rPr>
              <a:t>са</a:t>
            </a:r>
            <a:r>
              <a:rPr lang="en-US" sz="1400" dirty="0">
                <a:latin typeface="+mj-lt"/>
              </a:rPr>
              <a:t> </a:t>
            </a:r>
            <a:r>
              <a:rPr lang="en-US" sz="1400" dirty="0" err="1">
                <a:latin typeface="+mj-lt"/>
              </a:rPr>
              <a:t>регистрирали</a:t>
            </a:r>
            <a:r>
              <a:rPr lang="en-US" sz="1400" dirty="0">
                <a:latin typeface="+mj-lt"/>
              </a:rPr>
              <a:t> </a:t>
            </a:r>
            <a:endParaRPr lang="bg-BG" sz="1400" dirty="0">
              <a:latin typeface="+mj-lt"/>
            </a:endParaRPr>
          </a:p>
          <a:p>
            <a:r>
              <a:rPr lang="en-US" sz="1400" dirty="0" err="1">
                <a:latin typeface="+mj-lt"/>
              </a:rPr>
              <a:t>законно</a:t>
            </a:r>
            <a:r>
              <a:rPr lang="en-US" sz="1400" dirty="0">
                <a:latin typeface="+mj-lt"/>
              </a:rPr>
              <a:t> </a:t>
            </a:r>
            <a:r>
              <a:rPr lang="bg-BG" sz="1400" dirty="0">
                <a:latin typeface="+mj-lt"/>
              </a:rPr>
              <a:t> </a:t>
            </a:r>
            <a:r>
              <a:rPr lang="en-US" sz="1400" dirty="0" err="1">
                <a:latin typeface="+mj-lt"/>
              </a:rPr>
              <a:t>установена</a:t>
            </a:r>
            <a:r>
              <a:rPr lang="en-US" sz="1400" dirty="0">
                <a:latin typeface="+mj-lt"/>
              </a:rPr>
              <a:t> </a:t>
            </a:r>
            <a:r>
              <a:rPr lang="en-US" sz="1400" dirty="0" err="1">
                <a:latin typeface="+mj-lt"/>
              </a:rPr>
              <a:t>структура</a:t>
            </a:r>
            <a:r>
              <a:rPr lang="en-US" sz="1400" dirty="0">
                <a:latin typeface="+mj-lt"/>
              </a:rPr>
              <a:t> </a:t>
            </a:r>
            <a:r>
              <a:rPr lang="en-US" sz="1400" dirty="0" err="1">
                <a:latin typeface="+mj-lt"/>
              </a:rPr>
              <a:t>по</a:t>
            </a:r>
            <a:r>
              <a:rPr lang="en-US" sz="1400" dirty="0">
                <a:latin typeface="+mj-lt"/>
              </a:rPr>
              <a:t> </a:t>
            </a:r>
            <a:r>
              <a:rPr lang="en-US" sz="1400" dirty="0" err="1">
                <a:latin typeface="+mj-lt"/>
              </a:rPr>
              <a:t>реда</a:t>
            </a:r>
            <a:r>
              <a:rPr lang="en-US" sz="1400" dirty="0">
                <a:latin typeface="+mj-lt"/>
              </a:rPr>
              <a:t> </a:t>
            </a:r>
            <a:r>
              <a:rPr lang="en-US" sz="1400" dirty="0" err="1">
                <a:latin typeface="+mj-lt"/>
              </a:rPr>
              <a:t>на</a:t>
            </a:r>
            <a:r>
              <a:rPr lang="en-US" sz="1400" dirty="0">
                <a:latin typeface="+mj-lt"/>
              </a:rPr>
              <a:t> </a:t>
            </a:r>
            <a:r>
              <a:rPr lang="en-US" sz="1400" dirty="0" err="1">
                <a:latin typeface="+mj-lt"/>
              </a:rPr>
              <a:t>Търговския</a:t>
            </a:r>
            <a:r>
              <a:rPr lang="en-US" sz="1400" dirty="0">
                <a:latin typeface="+mj-lt"/>
              </a:rPr>
              <a:t> </a:t>
            </a:r>
            <a:r>
              <a:rPr lang="en-US" sz="1400" dirty="0" err="1">
                <a:latin typeface="+mj-lt"/>
              </a:rPr>
              <a:t>закон</a:t>
            </a:r>
            <a:r>
              <a:rPr lang="en-US" sz="1400" dirty="0">
                <a:latin typeface="+mj-lt"/>
              </a:rPr>
              <a:t>, </a:t>
            </a:r>
            <a:r>
              <a:rPr lang="en-US" sz="1400" dirty="0" err="1">
                <a:latin typeface="+mj-lt"/>
              </a:rPr>
              <a:t>Закона</a:t>
            </a:r>
            <a:r>
              <a:rPr lang="en-US" sz="1400" dirty="0">
                <a:latin typeface="+mj-lt"/>
              </a:rPr>
              <a:t> </a:t>
            </a:r>
            <a:r>
              <a:rPr lang="en-US" sz="1400" dirty="0" err="1">
                <a:latin typeface="+mj-lt"/>
              </a:rPr>
              <a:t>за</a:t>
            </a:r>
            <a:r>
              <a:rPr lang="en-US" sz="1400" dirty="0">
                <a:latin typeface="+mj-lt"/>
              </a:rPr>
              <a:t> </a:t>
            </a:r>
            <a:r>
              <a:rPr lang="en-US" sz="1400" dirty="0" err="1">
                <a:latin typeface="+mj-lt"/>
              </a:rPr>
              <a:t>кооперациите</a:t>
            </a:r>
            <a:r>
              <a:rPr lang="en-US" sz="1400" dirty="0">
                <a:latin typeface="+mj-lt"/>
              </a:rPr>
              <a:t> </a:t>
            </a:r>
            <a:r>
              <a:rPr lang="en-US" sz="1400" dirty="0" err="1">
                <a:latin typeface="+mj-lt"/>
              </a:rPr>
              <a:t>или</a:t>
            </a:r>
            <a:r>
              <a:rPr lang="en-US" sz="1400" dirty="0">
                <a:latin typeface="+mj-lt"/>
              </a:rPr>
              <a:t> </a:t>
            </a:r>
            <a:r>
              <a:rPr lang="en-US" sz="1400" dirty="0" err="1">
                <a:latin typeface="+mj-lt"/>
              </a:rPr>
              <a:t>по</a:t>
            </a:r>
            <a:r>
              <a:rPr lang="en-US" sz="1400" dirty="0">
                <a:latin typeface="+mj-lt"/>
              </a:rPr>
              <a:t> </a:t>
            </a:r>
            <a:r>
              <a:rPr lang="en-US" sz="1400" dirty="0" err="1">
                <a:latin typeface="+mj-lt"/>
              </a:rPr>
              <a:t>Закона</a:t>
            </a:r>
            <a:r>
              <a:rPr lang="en-US" sz="1400" dirty="0">
                <a:latin typeface="+mj-lt"/>
              </a:rPr>
              <a:t> </a:t>
            </a:r>
            <a:r>
              <a:rPr lang="en-US" sz="1400" dirty="0" err="1">
                <a:latin typeface="+mj-lt"/>
              </a:rPr>
              <a:t>за</a:t>
            </a:r>
            <a:r>
              <a:rPr lang="en-US" sz="1400" dirty="0">
                <a:latin typeface="+mj-lt"/>
              </a:rPr>
              <a:t> </a:t>
            </a:r>
            <a:r>
              <a:rPr lang="en-US" sz="1400" dirty="0" err="1">
                <a:latin typeface="+mj-lt"/>
              </a:rPr>
              <a:t>задълженията</a:t>
            </a:r>
            <a:r>
              <a:rPr lang="en-US" sz="1400" dirty="0">
                <a:latin typeface="+mj-lt"/>
              </a:rPr>
              <a:t> </a:t>
            </a:r>
            <a:endParaRPr lang="bg-BG" sz="1400" dirty="0">
              <a:latin typeface="+mj-lt"/>
            </a:endParaRPr>
          </a:p>
          <a:p>
            <a:r>
              <a:rPr lang="en-US" sz="1400" dirty="0">
                <a:latin typeface="+mj-lt"/>
              </a:rPr>
              <a:t>и </a:t>
            </a:r>
            <a:r>
              <a:rPr lang="en-US" sz="1400" dirty="0" err="1">
                <a:latin typeface="+mj-lt"/>
              </a:rPr>
              <a:t>договорите</a:t>
            </a:r>
            <a:r>
              <a:rPr lang="en-US" sz="1400" dirty="0">
                <a:latin typeface="+mj-lt"/>
              </a:rPr>
              <a:t>, </a:t>
            </a:r>
            <a:r>
              <a:rPr lang="en-US" sz="1400" dirty="0" err="1">
                <a:latin typeface="+mj-lt"/>
              </a:rPr>
              <a:t>която</a:t>
            </a:r>
            <a:r>
              <a:rPr lang="en-US" sz="1400" dirty="0">
                <a:latin typeface="+mj-lt"/>
              </a:rPr>
              <a:t> </a:t>
            </a:r>
            <a:r>
              <a:rPr lang="en-US" sz="1400" dirty="0" err="1">
                <a:latin typeface="+mj-lt"/>
              </a:rPr>
              <a:t>се</a:t>
            </a:r>
            <a:r>
              <a:rPr lang="en-US" sz="1400" dirty="0">
                <a:latin typeface="+mj-lt"/>
              </a:rPr>
              <a:t> </a:t>
            </a:r>
            <a:r>
              <a:rPr lang="en-US" sz="1400" dirty="0" err="1">
                <a:latin typeface="+mj-lt"/>
              </a:rPr>
              <a:t>създава</a:t>
            </a:r>
            <a:r>
              <a:rPr lang="en-US" sz="1400" dirty="0">
                <a:latin typeface="+mj-lt"/>
              </a:rPr>
              <a:t> </a:t>
            </a:r>
            <a:r>
              <a:rPr lang="en-US" sz="1400" dirty="0" err="1">
                <a:latin typeface="+mj-lt"/>
              </a:rPr>
              <a:t>за</a:t>
            </a:r>
            <a:r>
              <a:rPr lang="en-US" sz="1400" dirty="0">
                <a:latin typeface="+mj-lt"/>
              </a:rPr>
              <a:t> </a:t>
            </a:r>
            <a:r>
              <a:rPr lang="en-US" sz="1400" dirty="0" err="1">
                <a:latin typeface="+mj-lt"/>
              </a:rPr>
              <a:t>съвместно</a:t>
            </a:r>
            <a:r>
              <a:rPr lang="en-US" sz="1400" dirty="0">
                <a:latin typeface="+mj-lt"/>
              </a:rPr>
              <a:t> </a:t>
            </a:r>
            <a:r>
              <a:rPr lang="en-US" sz="1400" dirty="0" err="1">
                <a:latin typeface="+mj-lt"/>
              </a:rPr>
              <a:t>закупуване</a:t>
            </a:r>
            <a:r>
              <a:rPr lang="en-US" sz="1400" dirty="0">
                <a:latin typeface="+mj-lt"/>
              </a:rPr>
              <a:t> и </a:t>
            </a:r>
            <a:r>
              <a:rPr lang="en-US" sz="1400" dirty="0" err="1">
                <a:latin typeface="+mj-lt"/>
              </a:rPr>
              <a:t>ползване</a:t>
            </a:r>
            <a:r>
              <a:rPr lang="en-US" sz="1400" dirty="0">
                <a:latin typeface="+mj-lt"/>
              </a:rPr>
              <a:t> </a:t>
            </a:r>
            <a:r>
              <a:rPr lang="en-US" sz="1400" dirty="0" err="1">
                <a:latin typeface="+mj-lt"/>
              </a:rPr>
              <a:t>на</a:t>
            </a:r>
            <a:r>
              <a:rPr lang="en-US" sz="1400" dirty="0">
                <a:latin typeface="+mj-lt"/>
              </a:rPr>
              <a:t> </a:t>
            </a:r>
            <a:r>
              <a:rPr lang="en-US" sz="1400" dirty="0" err="1">
                <a:latin typeface="+mj-lt"/>
              </a:rPr>
              <a:t>материални</a:t>
            </a:r>
            <a:r>
              <a:rPr lang="en-US" sz="1400" dirty="0">
                <a:latin typeface="+mj-lt"/>
              </a:rPr>
              <a:t> </a:t>
            </a:r>
            <a:r>
              <a:rPr lang="en-US" sz="1400" dirty="0" err="1">
                <a:latin typeface="+mj-lt"/>
              </a:rPr>
              <a:t>активи</a:t>
            </a:r>
            <a:r>
              <a:rPr lang="en-US" sz="1400" dirty="0">
                <a:latin typeface="+mj-lt"/>
              </a:rPr>
              <a:t> </a:t>
            </a:r>
            <a:r>
              <a:rPr lang="en-US" sz="1400" dirty="0" err="1">
                <a:latin typeface="+mj-lt"/>
              </a:rPr>
              <a:t>за</a:t>
            </a:r>
            <a:r>
              <a:rPr lang="en-US" sz="1400" dirty="0">
                <a:latin typeface="+mj-lt"/>
              </a:rPr>
              <a:t> </a:t>
            </a:r>
            <a:r>
              <a:rPr lang="en-US" sz="1400" dirty="0" err="1">
                <a:latin typeface="+mj-lt"/>
              </a:rPr>
              <a:t>земеделски</a:t>
            </a:r>
            <a:r>
              <a:rPr lang="en-US" sz="1400" dirty="0">
                <a:latin typeface="+mj-lt"/>
              </a:rPr>
              <a:t> </a:t>
            </a:r>
            <a:r>
              <a:rPr lang="en-US" sz="1400" dirty="0" err="1">
                <a:latin typeface="+mj-lt"/>
              </a:rPr>
              <a:t>дейности</a:t>
            </a:r>
            <a:r>
              <a:rPr lang="en-US" sz="1400" dirty="0">
                <a:latin typeface="+mj-lt"/>
              </a:rPr>
              <a:t> в</a:t>
            </a:r>
            <a:endParaRPr lang="bg-BG" sz="1400" dirty="0">
              <a:latin typeface="+mj-lt"/>
            </a:endParaRPr>
          </a:p>
          <a:p>
            <a:r>
              <a:rPr lang="en-US" sz="1400" dirty="0">
                <a:latin typeface="+mj-lt"/>
              </a:rPr>
              <a:t> </a:t>
            </a:r>
            <a:r>
              <a:rPr lang="en-US" sz="1400" dirty="0" err="1">
                <a:latin typeface="+mj-lt"/>
              </a:rPr>
              <a:t>съответствие</a:t>
            </a:r>
            <a:r>
              <a:rPr lang="en-US" sz="1400" dirty="0">
                <a:latin typeface="+mj-lt"/>
              </a:rPr>
              <a:t> с </a:t>
            </a:r>
            <a:r>
              <a:rPr lang="en-US" sz="1400" dirty="0" err="1">
                <a:latin typeface="+mj-lt"/>
              </a:rPr>
              <a:t>чл</a:t>
            </a:r>
            <a:r>
              <a:rPr lang="en-US" sz="1400" dirty="0">
                <a:latin typeface="+mj-lt"/>
              </a:rPr>
              <a:t>. 73 </a:t>
            </a:r>
            <a:r>
              <a:rPr lang="en-US" sz="1400" dirty="0" err="1">
                <a:latin typeface="+mj-lt"/>
              </a:rPr>
              <a:t>от</a:t>
            </a:r>
            <a:r>
              <a:rPr lang="en-US" sz="1400" dirty="0">
                <a:latin typeface="+mj-lt"/>
              </a:rPr>
              <a:t> </a:t>
            </a:r>
            <a:endParaRPr lang="bg-BG" sz="1400" dirty="0">
              <a:latin typeface="+mj-lt"/>
            </a:endParaRPr>
          </a:p>
          <a:p>
            <a:r>
              <a:rPr lang="en-US" sz="1400" dirty="0" err="1">
                <a:latin typeface="+mj-lt"/>
              </a:rPr>
              <a:t>Регламент</a:t>
            </a:r>
            <a:r>
              <a:rPr lang="en-US" sz="1400" dirty="0">
                <a:latin typeface="+mj-lt"/>
              </a:rPr>
              <a:t> (ECJ 2021/2115.</a:t>
            </a:r>
            <a:endParaRPr lang="ru-RU" sz="1400" dirty="0">
              <a:latin typeface="+mj-lt"/>
            </a:endParaRPr>
          </a:p>
          <a:p>
            <a:endParaRPr lang="ru-RU" sz="1200" dirty="0"/>
          </a:p>
          <a:p>
            <a:endParaRPr lang="ru-RU" sz="1200" dirty="0"/>
          </a:p>
          <a:p>
            <a:endParaRPr lang="en-US" sz="14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10182675" y="459667"/>
            <a:ext cx="210826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bg-BG" b="1" dirty="0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rPr>
              <a:t>СПРЗСР 2023-202</a:t>
            </a:r>
            <a:r>
              <a:rPr lang="en-US" b="1" dirty="0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rPr>
              <a:t>7</a:t>
            </a:r>
            <a:endParaRPr lang="bg-BG" b="1" dirty="0">
              <a:solidFill>
                <a:schemeClr val="bg1"/>
              </a:solidFill>
              <a:latin typeface="Calibri" charset="0"/>
              <a:ea typeface="Calibri" charset="0"/>
              <a:cs typeface="Calibri" charset="0"/>
            </a:endParaRPr>
          </a:p>
          <a:p>
            <a:pPr algn="r"/>
            <a:r>
              <a:rPr lang="bg-BG" b="1" dirty="0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rPr>
              <a:t>/ЕЗФРСР/</a:t>
            </a:r>
            <a:endParaRPr lang="en-US" b="1" dirty="0">
              <a:solidFill>
                <a:schemeClr val="bg1"/>
              </a:solidFill>
              <a:latin typeface="Calibri" charset="0"/>
              <a:ea typeface="Calibri" charset="0"/>
              <a:cs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456573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452063" y="470574"/>
            <a:ext cx="8667223" cy="1025620"/>
          </a:xfrm>
          <a:prstGeom prst="roundRect">
            <a:avLst/>
          </a:prstGeom>
          <a:effectLst>
            <a:reflection blurRad="6350" stA="52000" endA="300" endPos="350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/>
          <p:cNvSpPr txBox="1"/>
          <p:nvPr/>
        </p:nvSpPr>
        <p:spPr>
          <a:xfrm>
            <a:off x="452063" y="1646994"/>
            <a:ext cx="9253912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g-BG" b="1" u="sng" dirty="0">
                <a:latin typeface="Calibri" charset="0"/>
                <a:ea typeface="Calibri" charset="0"/>
                <a:cs typeface="Calibri" charset="0"/>
              </a:rPr>
              <a:t>Допустими кандидати:</a:t>
            </a:r>
          </a:p>
          <a:p>
            <a:endParaRPr lang="bg-BG" sz="1400" dirty="0">
              <a:latin typeface="+mj-lt"/>
              <a:ea typeface="Calibri" charset="0"/>
              <a:cs typeface="Calibri" charset="0"/>
            </a:endParaRPr>
          </a:p>
          <a:p>
            <a:r>
              <a:rPr lang="bg-BG" sz="1400" dirty="0">
                <a:latin typeface="+mj-lt"/>
                <a:ea typeface="Calibri" charset="0"/>
                <a:cs typeface="Calibri" charset="0"/>
              </a:rPr>
              <a:t>-Земеделски стопани </a:t>
            </a:r>
          </a:p>
          <a:p>
            <a:r>
              <a:rPr lang="bg-BG" sz="1400" dirty="0">
                <a:latin typeface="+mj-lt"/>
                <a:ea typeface="Calibri" charset="0"/>
                <a:cs typeface="Calibri" charset="0"/>
              </a:rPr>
              <a:t>-Кандидати пазари на производители</a:t>
            </a:r>
          </a:p>
          <a:p>
            <a:r>
              <a:rPr lang="bg-BG" sz="1400" dirty="0">
                <a:latin typeface="+mj-lt"/>
                <a:ea typeface="Calibri" charset="0"/>
                <a:cs typeface="Calibri" charset="0"/>
              </a:rPr>
              <a:t>-Кандидатите групи/организации на производители</a:t>
            </a:r>
          </a:p>
          <a:p>
            <a:endParaRPr lang="bg-BG" dirty="0">
              <a:latin typeface="+mj-lt"/>
              <a:ea typeface="Calibri" charset="0"/>
              <a:cs typeface="Calibri" charset="0"/>
            </a:endParaRPr>
          </a:p>
          <a:p>
            <a:r>
              <a:rPr lang="ru-RU" sz="1400" dirty="0">
                <a:latin typeface="+mj-lt"/>
                <a:ea typeface="Calibri" charset="0"/>
                <a:cs typeface="Calibri" charset="0"/>
              </a:rPr>
              <a:t>Подпомагане ще се предоставя запреработката и/или маркетинг /предлагането на пазара на продукти/, описани в Приложение І на Договора за функциониране на Европейския съюз и памук.</a:t>
            </a:r>
            <a:endParaRPr lang="bg-BG" sz="1400" dirty="0">
              <a:effectLst/>
              <a:latin typeface="+mj-lt"/>
              <a:ea typeface="Calibri" charset="0"/>
              <a:cs typeface="Calibri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55279" y="588253"/>
            <a:ext cx="8748028" cy="954107"/>
          </a:xfrm>
          <a:prstGeom prst="rect">
            <a:avLst/>
          </a:prstGeom>
          <a:noFill/>
          <a:effectLst>
            <a:reflection blurRad="6350" stA="52000" endA="300" endPos="35000" dir="5400000" sy="-100000" algn="bl" rotWithShape="0"/>
          </a:effectLst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>
                <a:solidFill>
                  <a:srgbClr val="FFFF00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latin typeface="Calibri" charset="0"/>
                <a:ea typeface="Calibri" charset="0"/>
                <a:cs typeface="Calibri" charset="0"/>
              </a:rPr>
              <a:t>II.Г.2 - Инвестиции за преработка на селскостопански продукти</a:t>
            </a:r>
            <a:endParaRPr lang="en-US" sz="2800" b="1" dirty="0">
              <a:solidFill>
                <a:srgbClr val="FFFF00"/>
              </a:solidFill>
              <a:effectLst>
                <a:outerShdw blurRad="50800" dist="38100" algn="l" rotWithShape="0">
                  <a:prstClr val="black">
                    <a:alpha val="40000"/>
                  </a:prstClr>
                </a:outerShdw>
              </a:effectLst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0182675" y="418976"/>
            <a:ext cx="199125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bg-BG" b="1" dirty="0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rPr>
              <a:t>СПРЗСР 2023-202</a:t>
            </a:r>
            <a:r>
              <a:rPr lang="en-US" b="1" dirty="0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rPr>
              <a:t>7</a:t>
            </a:r>
            <a:endParaRPr lang="bg-BG" b="1" dirty="0">
              <a:solidFill>
                <a:schemeClr val="bg1"/>
              </a:solidFill>
              <a:latin typeface="Calibri" charset="0"/>
              <a:ea typeface="Calibri" charset="0"/>
              <a:cs typeface="Calibri" charset="0"/>
            </a:endParaRPr>
          </a:p>
          <a:p>
            <a:pPr algn="r"/>
            <a:r>
              <a:rPr lang="bg-BG" b="1" dirty="0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rPr>
              <a:t>/ЕЗФРСР/</a:t>
            </a:r>
            <a:endParaRPr lang="en-US" b="1" dirty="0">
              <a:solidFill>
                <a:schemeClr val="bg1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6" name="Triangle 5"/>
          <p:cNvSpPr/>
          <p:nvPr/>
        </p:nvSpPr>
        <p:spPr>
          <a:xfrm rot="5400000">
            <a:off x="-245350" y="845016"/>
            <a:ext cx="1025621" cy="276740"/>
          </a:xfrm>
          <a:prstGeom prst="triangle">
            <a:avLst/>
          </a:prstGeom>
          <a:effectLst>
            <a:reflection blurRad="6350" stA="52000" endA="300" endPos="350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5471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452063" y="470574"/>
            <a:ext cx="8667223" cy="1025620"/>
          </a:xfrm>
          <a:prstGeom prst="roundRect">
            <a:avLst/>
          </a:prstGeom>
          <a:effectLst>
            <a:reflection blurRad="6350" stA="52000" endA="300" endPos="350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/>
          <p:cNvSpPr txBox="1"/>
          <p:nvPr/>
        </p:nvSpPr>
        <p:spPr>
          <a:xfrm>
            <a:off x="452063" y="1646994"/>
            <a:ext cx="8581195" cy="489364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Bef>
                <a:spcPts val="600"/>
              </a:spcBef>
            </a:pPr>
            <a:r>
              <a:rPr lang="bg-BG" b="1" u="sng" dirty="0">
                <a:latin typeface="Calibri" charset="0"/>
                <a:ea typeface="Calibri" charset="0"/>
                <a:cs typeface="Calibri" charset="0"/>
              </a:rPr>
              <a:t>Допустими дейности:</a:t>
            </a:r>
          </a:p>
          <a:p>
            <a:r>
              <a:rPr lang="en-US" sz="1400" dirty="0">
                <a:latin typeface="Calibri" charset="0"/>
                <a:ea typeface="Calibri" charset="0"/>
                <a:cs typeface="Calibri" charset="0"/>
              </a:rPr>
              <a:t>- </a:t>
            </a:r>
            <a:r>
              <a:rPr lang="ru-RU" sz="1400" dirty="0"/>
              <a:t>Инвестиции в процеси и технологии за производство на продукти, включително такива свързани с</a:t>
            </a:r>
          </a:p>
          <a:p>
            <a:r>
              <a:rPr lang="bg-BG" sz="1400" dirty="0"/>
              <a:t>къси вериги на доставка;</a:t>
            </a:r>
          </a:p>
          <a:p>
            <a:r>
              <a:rPr lang="ru-RU" sz="1400" dirty="0"/>
              <a:t>·Инвестиции свързани с изграждане, придобиване и модернизиране на сгради и други недвижими</a:t>
            </a:r>
          </a:p>
          <a:p>
            <a:r>
              <a:rPr lang="ru-RU" sz="1400" dirty="0"/>
              <a:t>активи необходими за производството и маркетинга;</a:t>
            </a:r>
          </a:p>
          <a:p>
            <a:r>
              <a:rPr lang="ru-RU" sz="1400" dirty="0"/>
              <a:t>·Инвестиции в инсталиране на нови машини и оборудване за подобряване на производствения</a:t>
            </a:r>
          </a:p>
          <a:p>
            <a:r>
              <a:rPr lang="bg-BG" sz="1400" dirty="0"/>
              <a:t>процес и маркетинга;</a:t>
            </a:r>
          </a:p>
          <a:p>
            <a:r>
              <a:rPr lang="ru-RU" sz="1400" dirty="0"/>
              <a:t>·Инвестиции в активи за съхранение, преработка, пакетиране, охлаждане, замразяване и сушене с</a:t>
            </a:r>
          </a:p>
          <a:p>
            <a:r>
              <a:rPr lang="ru-RU" sz="1400" dirty="0"/>
              <a:t>цел запазване качеството на продукцията и суровината;</a:t>
            </a:r>
          </a:p>
          <a:p>
            <a:r>
              <a:rPr lang="ru-RU" sz="1400" dirty="0"/>
              <a:t>·Инвестиции в специализирани транспортни средства за превоз на суровини и/или готова</a:t>
            </a:r>
          </a:p>
          <a:p>
            <a:r>
              <a:rPr lang="ru-RU" sz="1400" dirty="0"/>
              <a:t>продукция, включително хладилни транспортни средства;</a:t>
            </a:r>
          </a:p>
          <a:p>
            <a:r>
              <a:rPr lang="ru-RU" sz="1400" dirty="0"/>
              <a:t>·Инвестиции свързани с внедряването на системи за управление на качеството;</a:t>
            </a:r>
          </a:p>
          <a:p>
            <a:r>
              <a:rPr lang="ru-RU" sz="1400" dirty="0"/>
              <a:t>·Инвестиции за производство на енергия от възобновяеми енергийни източници (водна, вятърна,</a:t>
            </a:r>
          </a:p>
          <a:p>
            <a:r>
              <a:rPr lang="ru-RU" sz="1400" dirty="0"/>
              <a:t>слънчева, геотермална енергия и остатъчна/отпадъчна биомаса) за собствено потребление;</a:t>
            </a:r>
          </a:p>
          <a:p>
            <a:r>
              <a:rPr lang="ru-RU" sz="1400" dirty="0"/>
              <a:t>·Инвестиции за постигане съответствие със стандартите на Общността, включително</a:t>
            </a:r>
          </a:p>
          <a:p>
            <a:r>
              <a:rPr lang="bg-BG" sz="1400" dirty="0"/>
              <a:t>пречиствателни съоръжения.</a:t>
            </a:r>
          </a:p>
          <a:p>
            <a:r>
              <a:rPr lang="ru-RU" sz="1400" dirty="0"/>
              <a:t>·Инвестиции в софтуер, свързан с преработвателната дейност на кандидата, включително чрез</a:t>
            </a:r>
          </a:p>
          <a:p>
            <a:r>
              <a:rPr lang="bg-BG" sz="1400" dirty="0"/>
              <a:t>финансов лизинг;</a:t>
            </a:r>
          </a:p>
          <a:p>
            <a:r>
              <a:rPr lang="ru-RU" sz="1400" dirty="0"/>
              <a:t>-Общи разходи, свързани с проектното предложение, в т.ч. разходи за предпроектни проучвания,</a:t>
            </a:r>
          </a:p>
          <a:p>
            <a:r>
              <a:rPr lang="ru-RU" sz="1400" dirty="0"/>
              <a:t>такси, хонорари за архитекти, инженери и консултанти, консултации за икономическа устойчивост</a:t>
            </a:r>
          </a:p>
          <a:p>
            <a:r>
              <a:rPr lang="ru-RU" sz="1400" dirty="0"/>
              <a:t>на проектното предложение и правни услуги, извършени както в процеса на подготовка на проекта</a:t>
            </a:r>
          </a:p>
          <a:p>
            <a:r>
              <a:rPr lang="ru-RU" sz="1400" dirty="0"/>
              <a:t>преди подаване на проектното предложение, така и по време на неговото изпълнение.</a:t>
            </a:r>
            <a:endParaRPr lang="bg-BG" sz="1400" dirty="0">
              <a:effectLst/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01491" y="509813"/>
            <a:ext cx="8748028" cy="954107"/>
          </a:xfrm>
          <a:prstGeom prst="rect">
            <a:avLst/>
          </a:prstGeom>
          <a:noFill/>
          <a:effectLst>
            <a:reflection blurRad="6350" stA="52000" endA="300" endPos="35000" dir="5400000" sy="-100000" algn="bl" rotWithShape="0"/>
          </a:effectLst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>
                <a:solidFill>
                  <a:srgbClr val="FFFF00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latin typeface="Calibri" charset="0"/>
                <a:ea typeface="Calibri" charset="0"/>
                <a:cs typeface="Calibri" charset="0"/>
              </a:rPr>
              <a:t>II.Г.2 - Инвестиции за преработка на селскостопански продукти</a:t>
            </a:r>
            <a:endParaRPr lang="en-US" sz="2800" b="1" dirty="0">
              <a:solidFill>
                <a:srgbClr val="FFFF00"/>
              </a:solidFill>
              <a:effectLst>
                <a:outerShdw blurRad="50800" dist="38100" algn="l" rotWithShape="0">
                  <a:prstClr val="black">
                    <a:alpha val="40000"/>
                  </a:prstClr>
                </a:outerShdw>
              </a:effectLst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0182675" y="418976"/>
            <a:ext cx="199125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bg-BG" b="1" dirty="0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rPr>
              <a:t>СПРЗСР 2023-202</a:t>
            </a:r>
            <a:r>
              <a:rPr lang="en-US" b="1" dirty="0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rPr>
              <a:t>7</a:t>
            </a:r>
            <a:endParaRPr lang="bg-BG" b="1" dirty="0">
              <a:solidFill>
                <a:schemeClr val="bg1"/>
              </a:solidFill>
              <a:latin typeface="Calibri" charset="0"/>
              <a:ea typeface="Calibri" charset="0"/>
              <a:cs typeface="Calibri" charset="0"/>
            </a:endParaRPr>
          </a:p>
          <a:p>
            <a:pPr algn="r"/>
            <a:r>
              <a:rPr lang="bg-BG" b="1" dirty="0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rPr>
              <a:t>/ЕЗФРСР/</a:t>
            </a:r>
            <a:endParaRPr lang="en-US" b="1" dirty="0">
              <a:solidFill>
                <a:schemeClr val="bg1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6" name="Triangle 5"/>
          <p:cNvSpPr/>
          <p:nvPr/>
        </p:nvSpPr>
        <p:spPr>
          <a:xfrm rot="5400000">
            <a:off x="-245350" y="845016"/>
            <a:ext cx="1025621" cy="276740"/>
          </a:xfrm>
          <a:prstGeom prst="triangle">
            <a:avLst/>
          </a:prstGeom>
          <a:effectLst>
            <a:reflection blurRad="6350" stA="52000" endA="300" endPos="350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672011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452063" y="470574"/>
            <a:ext cx="8667223" cy="1025620"/>
          </a:xfrm>
          <a:prstGeom prst="roundRect">
            <a:avLst/>
          </a:prstGeom>
          <a:effectLst>
            <a:reflection blurRad="6350" stA="52000" endA="300" endPos="350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501491" y="509813"/>
            <a:ext cx="8748028" cy="954107"/>
          </a:xfrm>
          <a:prstGeom prst="rect">
            <a:avLst/>
          </a:prstGeom>
          <a:noFill/>
          <a:effectLst>
            <a:reflection blurRad="6350" stA="52000" endA="300" endPos="35000" dir="5400000" sy="-100000" algn="bl" rotWithShape="0"/>
          </a:effectLst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>
                <a:solidFill>
                  <a:srgbClr val="FFFF00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latin typeface="Calibri" charset="0"/>
                <a:ea typeface="Calibri" charset="0"/>
                <a:cs typeface="Calibri" charset="0"/>
              </a:rPr>
              <a:t>II.Г.2 - Инвестиции за преработка на селскостопански продукти</a:t>
            </a:r>
            <a:endParaRPr lang="en-US" sz="2800" b="1" dirty="0">
              <a:solidFill>
                <a:srgbClr val="FFFF00"/>
              </a:solidFill>
              <a:effectLst>
                <a:outerShdw blurRad="50800" dist="38100" algn="l" rotWithShape="0">
                  <a:prstClr val="black">
                    <a:alpha val="40000"/>
                  </a:prstClr>
                </a:outerShdw>
              </a:effectLst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0182675" y="418976"/>
            <a:ext cx="199125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bg-BG" b="1" dirty="0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rPr>
              <a:t>СПРЗСР 2023-202</a:t>
            </a:r>
            <a:r>
              <a:rPr lang="en-US" b="1" dirty="0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rPr>
              <a:t>7</a:t>
            </a:r>
            <a:endParaRPr lang="bg-BG" b="1" dirty="0">
              <a:solidFill>
                <a:schemeClr val="bg1"/>
              </a:solidFill>
              <a:latin typeface="Calibri" charset="0"/>
              <a:ea typeface="Calibri" charset="0"/>
              <a:cs typeface="Calibri" charset="0"/>
            </a:endParaRPr>
          </a:p>
          <a:p>
            <a:pPr algn="r"/>
            <a:r>
              <a:rPr lang="bg-BG" b="1" dirty="0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rPr>
              <a:t>/ЕЗФРСР/</a:t>
            </a:r>
            <a:endParaRPr lang="en-US" b="1" dirty="0">
              <a:solidFill>
                <a:schemeClr val="bg1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6" name="Triangle 5"/>
          <p:cNvSpPr/>
          <p:nvPr/>
        </p:nvSpPr>
        <p:spPr>
          <a:xfrm rot="5400000">
            <a:off x="-245350" y="845016"/>
            <a:ext cx="1025621" cy="276740"/>
          </a:xfrm>
          <a:prstGeom prst="triangle">
            <a:avLst/>
          </a:prstGeom>
          <a:effectLst>
            <a:reflection blurRad="6350" stA="52000" endA="300" endPos="350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647331" y="1801242"/>
            <a:ext cx="8276685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/>
              <a:t>Инсталациите за производство на енергия от ВЕИ не трябва да надвишава мощност от 1 мегават и</a:t>
            </a:r>
          </a:p>
          <a:p>
            <a:r>
              <a:rPr lang="ru-RU" sz="1400" dirty="0"/>
              <a:t>трябва да са в съответствие с условията за устойчивост в Закона за енергията от възобновяеми</a:t>
            </a:r>
          </a:p>
          <a:p>
            <a:r>
              <a:rPr lang="ru-RU" sz="1400" dirty="0"/>
              <a:t>източници.</a:t>
            </a:r>
            <a:endParaRPr lang="en-US" sz="1400" dirty="0"/>
          </a:p>
          <a:p>
            <a:endParaRPr lang="ru-RU" sz="1400" dirty="0"/>
          </a:p>
          <a:p>
            <a:r>
              <a:rPr lang="ru-RU" sz="1400" dirty="0"/>
              <a:t>Финансовата помощ е в размер до 65 % от общия размер на допустимите за финансово</a:t>
            </a:r>
          </a:p>
          <a:p>
            <a:r>
              <a:rPr lang="ru-RU" sz="1400" dirty="0"/>
              <a:t>подпомагане разходи. </a:t>
            </a:r>
            <a:endParaRPr lang="en-US" sz="1400" dirty="0"/>
          </a:p>
          <a:p>
            <a:endParaRPr lang="ru-RU" sz="1200" dirty="0"/>
          </a:p>
        </p:txBody>
      </p:sp>
    </p:spTree>
    <p:extLst>
      <p:ext uri="{BB962C8B-B14F-4D97-AF65-F5344CB8AC3E}">
        <p14:creationId xmlns:p14="http://schemas.microsoft.com/office/powerpoint/2010/main" val="370280243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452063" y="470574"/>
            <a:ext cx="9100728" cy="1025620"/>
          </a:xfrm>
          <a:prstGeom prst="roundRect">
            <a:avLst/>
          </a:prstGeom>
          <a:effectLst>
            <a:reflection blurRad="6350" stA="52000" endA="300" endPos="350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501491" y="509813"/>
            <a:ext cx="9470848" cy="954107"/>
          </a:xfrm>
          <a:prstGeom prst="rect">
            <a:avLst/>
          </a:prstGeom>
          <a:noFill/>
          <a:effectLst>
            <a:reflection blurRad="6350" stA="52000" endA="300" endPos="35000" dir="5400000" sy="-100000" algn="bl" rotWithShape="0"/>
          </a:effectLst>
        </p:spPr>
        <p:txBody>
          <a:bodyPr wrap="square" rtlCol="0">
            <a:spAutoFit/>
          </a:bodyPr>
          <a:lstStyle/>
          <a:p>
            <a:r>
              <a:rPr lang="ru-RU" sz="2800" b="1" dirty="0">
                <a:solidFill>
                  <a:srgbClr val="FFFF00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latin typeface="Calibri" charset="0"/>
                <a:ea typeface="Calibri" charset="0"/>
                <a:cs typeface="Calibri" charset="0"/>
              </a:rPr>
              <a:t>II.Г.3 - Инвестиции за неселскостопански дейности в селските райони</a:t>
            </a:r>
            <a:endParaRPr lang="en-US" sz="2800" b="1" dirty="0">
              <a:solidFill>
                <a:srgbClr val="FFFF00"/>
              </a:solidFill>
              <a:effectLst>
                <a:outerShdw blurRad="50800" dist="38100" algn="l" rotWithShape="0">
                  <a:prstClr val="black">
                    <a:alpha val="40000"/>
                  </a:prstClr>
                </a:outerShdw>
              </a:effectLst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452063" y="1877516"/>
            <a:ext cx="8399944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g-BG" b="1" dirty="0">
                <a:effectLst/>
                <a:latin typeface="Calibri" charset="0"/>
                <a:ea typeface="Calibri" charset="0"/>
                <a:cs typeface="Calibri" charset="0"/>
              </a:rPr>
              <a:t>Допустими кандидати:</a:t>
            </a:r>
          </a:p>
          <a:p>
            <a:endParaRPr lang="ru-RU" sz="1400" dirty="0"/>
          </a:p>
          <a:p>
            <a:r>
              <a:rPr lang="ru-RU" sz="1400" dirty="0"/>
              <a:t>-Земеделските стопани</a:t>
            </a:r>
          </a:p>
          <a:p>
            <a:r>
              <a:rPr lang="ru-RU" sz="1400" dirty="0"/>
              <a:t>-Микропредприятия</a:t>
            </a:r>
          </a:p>
          <a:p>
            <a:endParaRPr lang="ru-RU" sz="1400" dirty="0"/>
          </a:p>
          <a:p>
            <a:r>
              <a:rPr lang="ru-RU" sz="1400" dirty="0"/>
              <a:t>-Физическите лица, регистрирани по Закона за занаятите като упражняващи занаят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0182675" y="418976"/>
            <a:ext cx="199125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bg-BG" b="1" dirty="0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rPr>
              <a:t>СПРЗСР 2023-202</a:t>
            </a:r>
            <a:r>
              <a:rPr lang="en-US" b="1" dirty="0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rPr>
              <a:t>7</a:t>
            </a:r>
            <a:endParaRPr lang="bg-BG" b="1" dirty="0">
              <a:solidFill>
                <a:schemeClr val="bg1"/>
              </a:solidFill>
              <a:latin typeface="Calibri" charset="0"/>
              <a:ea typeface="Calibri" charset="0"/>
              <a:cs typeface="Calibri" charset="0"/>
            </a:endParaRPr>
          </a:p>
          <a:p>
            <a:pPr algn="r"/>
            <a:r>
              <a:rPr lang="bg-BG" b="1" dirty="0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rPr>
              <a:t>/ЕЗФРСР/</a:t>
            </a:r>
            <a:endParaRPr lang="en-US" b="1" dirty="0">
              <a:solidFill>
                <a:schemeClr val="bg1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6" name="Triangle 5"/>
          <p:cNvSpPr/>
          <p:nvPr/>
        </p:nvSpPr>
        <p:spPr>
          <a:xfrm rot="5400000">
            <a:off x="-245350" y="845016"/>
            <a:ext cx="1025621" cy="276740"/>
          </a:xfrm>
          <a:prstGeom prst="triangle">
            <a:avLst/>
          </a:prstGeom>
          <a:effectLst>
            <a:reflection blurRad="6350" stA="52000" endA="300" endPos="350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6345610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960</TotalTime>
  <Words>2468</Words>
  <Application>Microsoft Macintosh PowerPoint</Application>
  <PresentationFormat>Widescreen</PresentationFormat>
  <Paragraphs>323</Paragraphs>
  <Slides>19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7" baseType="lpstr">
      <vt:lpstr>Arial</vt:lpstr>
      <vt:lpstr>Calibri</vt:lpstr>
      <vt:lpstr>Courier New</vt:lpstr>
      <vt:lpstr>Times New Roman</vt:lpstr>
      <vt:lpstr>Trebuchet MS</vt:lpstr>
      <vt:lpstr>Wingdings</vt:lpstr>
      <vt:lpstr>Wingdings 3</vt:lpstr>
      <vt:lpstr>Facet</vt:lpstr>
      <vt:lpstr>                     МЕРКИ, ВКЛЮЧЕНИ В СТРАТЕГИЯТА ЗА ВОМР ЗА ПРОГРАМЕН ПЕРИОД 2021-2027 Г. 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Microsoft Office User</cp:lastModifiedBy>
  <cp:revision>223</cp:revision>
  <cp:lastPrinted>2023-06-12T11:23:06Z</cp:lastPrinted>
  <dcterms:created xsi:type="dcterms:W3CDTF">2018-01-19T09:51:53Z</dcterms:created>
  <dcterms:modified xsi:type="dcterms:W3CDTF">2025-04-11T12:19:30Z</dcterms:modified>
</cp:coreProperties>
</file>